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7" r:id="rId3"/>
    <p:sldId id="259" r:id="rId5"/>
    <p:sldId id="258" r:id="rId6"/>
    <p:sldId id="262" r:id="rId7"/>
    <p:sldId id="264" r:id="rId8"/>
    <p:sldId id="263" r:id="rId9"/>
    <p:sldId id="265" r:id="rId10"/>
    <p:sldId id="266" r:id="rId11"/>
    <p:sldId id="271" r:id="rId12"/>
    <p:sldId id="272" r:id="rId13"/>
    <p:sldId id="274" r:id="rId14"/>
    <p:sldId id="280" r:id="rId15"/>
  </p:sldIdLst>
  <p:sldSz cx="12192000" cy="6858000"/>
  <p:notesSz cx="6858000" cy="9144000"/>
  <p:embeddedFontLst>
    <p:embeddedFont>
      <p:font typeface="Calibri" panose="020F0502020204030204" charset="0"/>
      <p:regular r:id="rId20"/>
      <p:bold r:id="rId21"/>
      <p:italic r:id="rId22"/>
      <p:boldItalic r:id="rId23"/>
    </p:embeddedFont>
    <p:embeddedFont>
      <p:font typeface="微软雅黑" panose="020B0503020204020204" charset="-122"/>
      <p:regular r:id="rId24"/>
    </p:embeddedFont>
    <p:embeddedFont>
      <p:font typeface="汉仪旗黑-85S" panose="00020600040101010101" pitchFamily="18" charset="-122"/>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le" initials="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7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82.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合成催化DNA电路是一种基于DNA分子的人工进行设计的一种分子电路系统，它是通过合成的DNA序列和</a:t>
            </a:r>
            <a:r>
              <a:rPr lang="en-US" altLang="zh-CN"/>
              <a:t>DNA</a:t>
            </a:r>
            <a:r>
              <a:rPr lang="zh-CN" altLang="en-US"/>
              <a:t>序列之间碱基互补配对来实现特定的催化反应或信号传递。这种电路利用DNA分子的特异性互补配对和化学稳定性，设计出能够在特定条件下催化化学反应或实现分子信号处理的</a:t>
            </a:r>
            <a:r>
              <a:rPr lang="zh-CN" altLang="en-US"/>
              <a:t>一些功能模块。</a:t>
            </a:r>
            <a:endParaRPr lang="zh-CN" altLang="en-US"/>
          </a:p>
          <a:p>
            <a:r>
              <a:rPr lang="zh-CN" altLang="en-US"/>
              <a:t>然而在合成催化</a:t>
            </a:r>
            <a:r>
              <a:rPr lang="en-US" altLang="zh-CN"/>
              <a:t>DNA</a:t>
            </a:r>
            <a:r>
              <a:rPr lang="zh-CN" altLang="en-US"/>
              <a:t>电路的过程中，往往会由于一些原因导致信号泄露现象的发生。例如：在催化的那些DNA序列设计中可能存在非特异性配对，导致催化核酸与不完全匹配的信号或其他DNA序列发生交叉反应。这种非特异性配对可能导致电路中的不期望的反应和信号泄露。亦或者在复杂的生物体系中，催化DNA可能与其他分子或序列发生非特异性的交叉反应，导致不相关的信号被催化或检测出来，从而干扰电路的正常功能。当然</a:t>
            </a:r>
            <a:r>
              <a:rPr lang="zh-CN" altLang="en-US"/>
              <a:t>一些温度、离子浓度、pH值等不适当的环境条件可能导致催化反应的特异性降低，增加信号泄露的风险。</a:t>
            </a:r>
            <a:endParaRPr lang="zh-CN" altLang="en-US"/>
          </a:p>
          <a:p>
            <a:pPr algn="l">
              <a:lnSpc>
                <a:spcPct val="120000"/>
              </a:lnSpc>
            </a:pPr>
            <a:r>
              <a:rPr lang="zh-CN" altLang="en-US"/>
              <a:t>因此减少不相关的</a:t>
            </a:r>
            <a:r>
              <a:rPr lang="en-US" altLang="zh-CN"/>
              <a:t>OFF-Site</a:t>
            </a:r>
            <a:r>
              <a:rPr lang="zh-CN" altLang="en-US"/>
              <a:t>信号泄露以及增强</a:t>
            </a:r>
            <a:r>
              <a:rPr lang="en-US" altLang="zh-CN"/>
              <a:t>On-site</a:t>
            </a:r>
            <a:r>
              <a:rPr lang="zh-CN" altLang="en-US"/>
              <a:t>电路的激活效率就很重要。</a:t>
            </a:r>
            <a:endParaRPr lang="zh-CN" altLang="en-US"/>
          </a:p>
          <a:p>
            <a:pPr algn="l">
              <a:lnSpc>
                <a:spcPct val="120000"/>
              </a:lnSpc>
            </a:pPr>
            <a:r>
              <a:rPr lang="zh-CN" altLang="en-US"/>
              <a:t>现在介绍的这个是</a:t>
            </a:r>
            <a:r>
              <a:rPr lang="zh-CN" altLang="en-US">
                <a:sym typeface="+mn-ea"/>
              </a:rPr>
              <a:t>常规</a:t>
            </a:r>
            <a:r>
              <a:rPr lang="en-US" altLang="zh-CN">
                <a:sym typeface="+mn-ea"/>
              </a:rPr>
              <a:t>EDR</a:t>
            </a:r>
            <a:r>
              <a:rPr lang="zh-CN" altLang="en-US">
                <a:sym typeface="+mn-ea"/>
              </a:rPr>
              <a:t>系统信号泄漏与目前设计的泄露阻断策略对比。从</a:t>
            </a:r>
            <a:r>
              <a:rPr lang="zh-CN" altLang="en-US"/>
              <a:t>泄露阻断策略可以看出来，在对燃料链做了改变，燃料链被适度地阻断在特定的发夹结构中，以屏蔽与</a:t>
            </a:r>
            <a:r>
              <a:rPr lang="en-US" altLang="zh-CN"/>
              <a:t>DNA</a:t>
            </a:r>
            <a:r>
              <a:rPr lang="zh-CN" altLang="en-US"/>
              <a:t>底物序列配对的成核位点，就实现了底物与燃料链的共存。减少了不理想的信号泄露。</a:t>
            </a:r>
            <a:endParaRPr lang="zh-CN" altLang="en-US"/>
          </a:p>
          <a:p>
            <a:r>
              <a:rPr lang="zh-CN" altLang="en-US"/>
              <a:t>下面在构建催化</a:t>
            </a:r>
            <a:r>
              <a:rPr lang="en-US" altLang="zh-CN"/>
              <a:t>DNA</a:t>
            </a:r>
            <a:r>
              <a:rPr lang="zh-CN" altLang="en-US"/>
              <a:t>电路，DNA酶是一种具有催化作用的核酸，能被用于构建不同的DNA回路。在此，通过使用10-23 DNAzyme作为燃料发生器，构建了基于DNAzyme的EDR电路，</a:t>
            </a:r>
            <a:r>
              <a:rPr lang="zh-CN" altLang="en-US"/>
              <a:t>可以用于在活细胞和体内进行高度可靠、特异和高效的microRNA（miRNA）成像。</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a:lnSpc>
                <a:spcPct val="110000"/>
              </a:lnSpc>
            </a:pPr>
            <a:r>
              <a:rPr lang="zh-CN" altLang="en-US">
                <a:sym typeface="+mn-ea"/>
              </a:rPr>
              <a:t>这是一个</a:t>
            </a:r>
            <a:r>
              <a:rPr lang="zh-CN" altLang="en-US">
                <a:sym typeface="+mn-ea"/>
              </a:rPr>
              <a:t>基于</a:t>
            </a:r>
            <a:r>
              <a:rPr lang="en-US" altLang="zh-CN">
                <a:sym typeface="+mn-ea"/>
              </a:rPr>
              <a:t>DNA</a:t>
            </a:r>
            <a:r>
              <a:rPr lang="zh-CN" altLang="en-US">
                <a:sym typeface="+mn-ea"/>
              </a:rPr>
              <a:t>酶的顺序激活Dz-EDR电路的总工作原理展示，</a:t>
            </a:r>
            <a:r>
              <a:rPr lang="zh-CN" altLang="en-US">
                <a:sym typeface="+mn-ea"/>
              </a:rPr>
              <a:t>这样可以实现对miRNA靶标的多重保证和可靠放大传感</a:t>
            </a:r>
            <a:endParaRPr lang="zh-CN" altLang="en-US">
              <a:sym typeface="+mn-ea"/>
            </a:endParaRPr>
          </a:p>
          <a:p>
            <a:pPr>
              <a:lnSpc>
                <a:spcPct val="110000"/>
              </a:lnSpc>
            </a:pPr>
            <a:r>
              <a:rPr lang="zh-CN" altLang="en-US">
                <a:sym typeface="+mn-ea"/>
              </a:rPr>
              <a:t>Dz-EDR系统被编码为具有显著提高的细胞特异性，因为用到的miRNA传感功能只能由癌细胞的内源性胸苷激酶1（TK 1）mRNA激活。也就是说在不存在TK 1 mRNA的正常细胞中不能产生燃料链，因此不能实现正常细胞的细胞内成像。通过将多种刺激响应性集成到EDR系统中，DNA酶驱动的EDR可以减少传统EDR原理的信号泄漏。作为一个多功能和强大的工具箱，这种顺序和多重保证的电路也可以提高传统EDR的特异性，用于获得癌细胞中的特异性miRNA成像。</a:t>
            </a:r>
            <a:endParaRPr lang="zh-CN" altLang="en-US">
              <a:sym typeface="+mn-ea"/>
            </a:endParaRPr>
          </a:p>
          <a:p>
            <a:pPr>
              <a:lnSpc>
                <a:spcPct val="110000"/>
              </a:lnSpc>
            </a:pPr>
            <a:r>
              <a:rPr lang="zh-CN" altLang="en-US">
                <a:sym typeface="+mn-ea"/>
              </a:rPr>
              <a:t>双响应Dz-EDR系统由DNA酶介导的燃料转换模块和多功能miRNA传感的EDR扩增模块两个模块共同组成的。</a:t>
            </a:r>
            <a:r>
              <a:rPr lang="en-US" altLang="zh-CN">
                <a:sym typeface="+mn-ea"/>
              </a:rPr>
              <a:t>miRNA</a:t>
            </a:r>
            <a:r>
              <a:rPr lang="zh-CN" altLang="en-US">
                <a:sym typeface="+mn-ea"/>
              </a:rPr>
              <a:t>作为</a:t>
            </a:r>
            <a:r>
              <a:rPr lang="zh-CN" altLang="en-US">
                <a:sym typeface="+mn-ea"/>
              </a:rPr>
              <a:t>此模块的一个催化剂</a:t>
            </a:r>
            <a:endParaRPr lang="zh-CN" altLang="en-US"/>
          </a:p>
          <a:p>
            <a:pPr>
              <a:lnSpc>
                <a:spcPct val="110000"/>
              </a:lnSpc>
            </a:pPr>
            <a:r>
              <a:rPr lang="zh-CN" altLang="en-US"/>
              <a:t>首先介绍整体的基本类型是由五条</a:t>
            </a:r>
            <a:r>
              <a:rPr lang="en-US" altLang="zh-CN"/>
              <a:t>DNA</a:t>
            </a:r>
            <a:r>
              <a:rPr lang="zh-CN" altLang="en-US"/>
              <a:t>链组成。（</a:t>
            </a:r>
            <a:r>
              <a:rPr lang="zh-CN" altLang="en-US"/>
              <a:t>注：DNA3在其3 '端用羧基荧光素（FAM）荧光团标记以用于信号输出，而DNA 5在其5'端用猝灭剂（BHQ-1）单元标记，导致FAM荧光团的有效猝灭。）</a:t>
            </a:r>
            <a:endParaRPr lang="zh-CN" altLang="en-US"/>
          </a:p>
          <a:p>
            <a:pPr>
              <a:lnSpc>
                <a:spcPct val="110000"/>
              </a:lnSpc>
            </a:pPr>
            <a:r>
              <a:rPr lang="zh-CN" altLang="en-US"/>
              <a:t>在燃料转化模块中，反应物发夹DNA 1由mRNA的互补序列（淡紫色）和10-23 DNA酶结构域（灰色）组成。在没有激活剂TK1 mRNA的情况下，DNA酶部分被封闭在发夹的茎区，并且DNA酶没有表现出催化活性。在TK1 mRNA存在下，DNA 1可通过</a:t>
            </a:r>
            <a:r>
              <a:rPr lang="en-US" altLang="zh-CN"/>
              <a:t>toehold</a:t>
            </a:r>
            <a:r>
              <a:rPr lang="zh-CN" altLang="en-US"/>
              <a:t>介导的链置换反应被mRNA特异性激活，导致mRNA-DNA 1杂交体的形成并且Mg 2+离子作为催化</a:t>
            </a:r>
            <a:r>
              <a:rPr lang="en-US" altLang="zh-CN"/>
              <a:t>DNA</a:t>
            </a:r>
            <a:r>
              <a:rPr lang="zh-CN" altLang="en-US"/>
              <a:t>酶的辅因子也暴露出来了。然后，激活后的DNA酶可与DNA2的环状结构域杂交，催化</a:t>
            </a:r>
            <a:r>
              <a:rPr lang="en-US" altLang="zh-CN"/>
              <a:t>DNA</a:t>
            </a:r>
            <a:r>
              <a:rPr lang="zh-CN" altLang="en-US"/>
              <a:t>酶底物在rAU位点的持续切割。因此，不稳定的裂解产物自发解离成片段1和片段2，其中片段2（橄榄绿）用作燃料以在随后的miRNA传感EDR模块中为熵驱动的链置换反应提供动力。</a:t>
            </a:r>
            <a:endParaRPr lang="zh-CN" altLang="en-US"/>
          </a:p>
          <a:p>
            <a:pPr>
              <a:lnSpc>
                <a:spcPct val="110000"/>
              </a:lnSpc>
            </a:pPr>
            <a:r>
              <a:rPr lang="zh-CN" altLang="en-US"/>
              <a:t>在miRNA传感模块中，（miR-21）的序列m-a与DNA 5的结构域m*-a* 互补，因此靶可以与DNA 5杂交，通过分支迁移反应形成中间杂交体。随后，新暴露的DNA5的b* 与片段2的结构域b结合以形成亚稳态结构，其可以快速重排以释放用于回收靶的miR-21并分解DNA 3以产生荧光输出信号。</a:t>
            </a:r>
            <a:endParaRPr lang="zh-CN" altLang="en-US"/>
          </a:p>
          <a:p>
            <a:pPr>
              <a:lnSpc>
                <a:spcPct val="110000"/>
              </a:lnSpc>
            </a:pPr>
            <a:r>
              <a:rPr lang="zh-CN" altLang="en-US"/>
              <a:t>在整个过程中，miR—21作为催化剂，通过一系列分支迁移和熵驱动的反应过程触发EDR系统。一旦DzEDR系统的传感功能被TK1 mRNA激活，通过mRNA激活的DNAzyme的连续切割反应产生大量片段2，用于连续激发miR—21触发的EDR模块，产生显著放大的读出信号。</a:t>
            </a:r>
            <a:endParaRPr lang="zh-CN" altLang="en-US"/>
          </a:p>
          <a:p>
            <a:pPr>
              <a:lnSpc>
                <a:spcPct val="110000"/>
              </a:lnSpc>
            </a:pPr>
            <a:endParaRPr lang="zh-CN" altLang="en-US"/>
          </a:p>
          <a:p>
            <a:pPr>
              <a:lnSpc>
                <a:spcPct val="110000"/>
              </a:lnSpc>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DNA酶生物催化的有效激活（图1A）和EDR电路的催化熵驱动的链置换（图1B）本文通过非变性聚丙烯酰胺凝胶电泳分别探讨了这两种组成体系的可行性</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如图2A所示，在存在TKlmRNA的情况下，成功地实施了燃料转换模块，用于为靶miR-21触发的EDR电路供电，以产生放大的荧光读出信号。在没有激活剂mRNA的情况下，燃料链被限制在发夹结构中，导致甚至在靶miR-21存在下EDR系统的有效阻断（图2B）。</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活细胞中的细胞内生物分子成像（</a:t>
            </a:r>
            <a:r>
              <a:rPr lang="zh-CN" altLang="en-US">
                <a:sym typeface="+mn-ea"/>
              </a:rPr>
              <a:t>将</a:t>
            </a:r>
            <a:r>
              <a:rPr lang="en-US" altLang="zh-CN">
                <a:sym typeface="+mn-ea"/>
              </a:rPr>
              <a:t>Dz-EDR</a:t>
            </a:r>
            <a:r>
              <a:rPr lang="zh-CN" altLang="en-US">
                <a:sym typeface="+mn-ea"/>
              </a:rPr>
              <a:t>系统递送到细胞中通过</a:t>
            </a:r>
            <a:r>
              <a:rPr lang="en-US" altLang="zh-CN">
                <a:sym typeface="+mn-ea"/>
              </a:rPr>
              <a:t>CLSM</a:t>
            </a:r>
            <a:r>
              <a:rPr lang="zh-CN" altLang="en-US">
                <a:sym typeface="+mn-ea"/>
              </a:rPr>
              <a:t>观察细胞内的荧光从而实现细胞内成像）</a:t>
            </a:r>
            <a:endParaRPr lang="zh-CN" altLang="en-US"/>
          </a:p>
          <a:p>
            <a:r>
              <a:rPr lang="zh-CN" altLang="en-US"/>
              <a:t>在此，借助lipofectamine 3000（商业递送剂）将Dz-EDR系统递送到细胞中。我们首先选择MCF-7细胞（具有miR-21的高表达）作为模型系统，用于通过流式细胞术分析探索最佳孵育时间。</a:t>
            </a:r>
            <a:endParaRPr lang="zh-CN" altLang="en-US"/>
          </a:p>
          <a:p>
            <a:r>
              <a:rPr lang="zh-CN" altLang="en-US"/>
              <a:t>此外，使用共聚焦激光扫描显微镜（CLSM）来探索我们的Dz-EDR系统的细胞内传感的可行性和能力，通过引入缺陷型Dz-EDR（具有突变型DNAzyme DNA 1*）或无效Dz-EDR（具有突变型DNAzyme底物DNA 2*）或抗miR-21寡核苷酸（AMO，一种用于下调细胞内miR-21的有效miR-21抑制剂）。这些不同系统的反应图如图3A所示，相应的细胞内成像结果如图3B所示。在与缺陷Dz-EDR（a）或无效Dz-EDR（b）孵育的MCF-7细胞中观察到明显较低的荧光信号，表明DzEDR系统的功能完整性对于监测活细胞中miR-21的表达至关重要。同时，在具有完整DzEDR的活MCF-7细胞中观察到增强的荧光读数（c），而在用AMO抑制剂（一种</a:t>
            </a:r>
            <a:r>
              <a:rPr lang="en-US" altLang="zh-CN"/>
              <a:t>miR21RNA</a:t>
            </a:r>
            <a:r>
              <a:rPr lang="zh-CN" altLang="en-US"/>
              <a:t>抑制</a:t>
            </a:r>
            <a:r>
              <a:rPr lang="zh-CN" altLang="en-US"/>
              <a:t>剂）预处理的Dz-EDR孵育的MCF-7细胞中观察到微弱的荧光信号（d），表明放大的荧光信号确实由靶miR 21产生，并且该系统也以高特异性编码。</a:t>
            </a:r>
            <a:endParaRPr lang="zh-CN" altLang="en-US"/>
          </a:p>
          <a:p>
            <a:r>
              <a:rPr lang="zh-CN" altLang="en-US"/>
              <a:t>Hoechst是一种化学试剂，通常用作核酸染色剂。Hoechst染剂属于荧光染料，可以特异性地与DNA结合，产生荧光信号，因此常用于DNA的荧光标记和核酸分析。</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通过加入ASO一种（</a:t>
            </a:r>
            <a:r>
              <a:rPr lang="en-US" altLang="zh-CN"/>
              <a:t>TK1mRNA</a:t>
            </a:r>
            <a:r>
              <a:rPr lang="zh-CN" altLang="en-US"/>
              <a:t>抑制剂）证明Dz-EDR系统的特异性响应，证明只有在内源性TK1mRNA刺激物存在下，DNA酶才能被激活以产生许多燃料链。</a:t>
            </a:r>
            <a:endParaRPr lang="zh-CN" altLang="en-US"/>
          </a:p>
          <a:p>
            <a:r>
              <a:rPr lang="zh-CN" altLang="en-US"/>
              <a:t>由于</a:t>
            </a:r>
            <a:r>
              <a:rPr lang="en-US" altLang="zh-CN"/>
              <a:t>TK1mRNA</a:t>
            </a:r>
            <a:r>
              <a:rPr lang="zh-CN" altLang="en-US"/>
              <a:t>和</a:t>
            </a:r>
            <a:r>
              <a:rPr lang="en-US" altLang="zh-CN"/>
              <a:t>miR21</a:t>
            </a:r>
            <a:r>
              <a:rPr lang="zh-CN" altLang="en-US"/>
              <a:t>在系统中</a:t>
            </a:r>
            <a:r>
              <a:rPr lang="zh-CN" altLang="en-US"/>
              <a:t>需要同时表达，为了研究Dz—EDR系统区分不同细胞类型的能力，我们选择具有miR—21和激活剂TK1 mRNA高表达谱的癌MCF—7细胞和HeLa细胞作为阳性细胞系，并选择具有miR—21和TK1mRNA低表达谱的正常MCF—10A细胞作为阴性对照。</a:t>
            </a:r>
            <a:endParaRPr lang="zh-CN" altLang="en-US"/>
          </a:p>
          <a:p>
            <a:r>
              <a:rPr lang="zh-CN" altLang="en-US"/>
              <a:t>结果是在MCF-7细胞中产生更强的信号，然后是HeLa细胞。而在MCF-10A细胞中几乎没有检测到荧光信号</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Dz-EDR系统在肿瘤模型中的体内成像能力</a:t>
            </a:r>
            <a:endParaRPr lang="zh-CN" altLang="en-US"/>
          </a:p>
          <a:p>
            <a:r>
              <a:rPr lang="zh-CN" altLang="en-US"/>
              <a:t>由于miR 21受到在体外的特异性</a:t>
            </a:r>
            <a:r>
              <a:rPr lang="en-US" altLang="zh-CN"/>
              <a:t>TK1</a:t>
            </a:r>
            <a:r>
              <a:rPr lang="zh-CN" altLang="en-US"/>
              <a:t>mRNA传感性能刺激时才可以发挥作用，受此启发，Dz-EDR系统在肿瘤模型中的体内成像能力得到了进一步的研究。</a:t>
            </a:r>
            <a:endParaRPr lang="zh-CN" altLang="en-US"/>
          </a:p>
          <a:p>
            <a:r>
              <a:rPr lang="zh-CN" altLang="en-US"/>
              <a:t>并且</a:t>
            </a:r>
            <a:r>
              <a:rPr lang="zh-CN" altLang="en-US"/>
              <a:t>此处是对小鼠的特定位置注射，进一步探究了系统在体内感测并成像的特异性能力</a:t>
            </a:r>
            <a:endParaRPr lang="zh-CN" altLang="en-US"/>
          </a:p>
          <a:p>
            <a:r>
              <a:rPr lang="zh-CN" altLang="en-US"/>
              <a:t>将这些不同的探针通过尾静脉递送到荷瘤裸鼠中（图6A），并用于进一步探索Dz-EDR系统的体内传感和成像能力。如图6 B所示，</a:t>
            </a:r>
            <a:r>
              <a:rPr lang="zh-CN" altLang="en-US"/>
              <a:t>只有在完整Dz-EDR处理的小鼠（样品a）的肿瘤部位显示出比其他组明显增强的荧光信号。</a:t>
            </a:r>
            <a:endParaRPr lang="zh-CN" altLang="en-US"/>
          </a:p>
          <a:p>
            <a:r>
              <a:rPr lang="zh-CN" altLang="en-US">
                <a:sym typeface="+mn-ea"/>
              </a:rPr>
              <a:t>将负载lipo 3000的Dz-EDR反应物瘤内注射到MCF-7荷瘤小鼠中后，在用不同探针尾静脉内注射后，荷瘤小鼠的荧光图像：（a）完整的Dz-EDR;（b）传统的EDR;（c）DNA 1* -取代的Dz-EDR;（d）DNA 2* -取代的Dz-EDR;（e）抗TKlmRNA预处理后的完整Dz-EDR;（f）抗miR-21预处理后的完整Dz-EDR。</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tags" Target="../tags/tag6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1.xml"/><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tags" Target="../tags/tag80.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6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7.png"/><Relationship Id="rId2" Type="http://schemas.openxmlformats.org/officeDocument/2006/relationships/image" Target="../media/image6.png"/><Relationship Id="rId19" Type="http://schemas.openxmlformats.org/officeDocument/2006/relationships/slideLayout" Target="../slideLayouts/slideLayout7.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10160" y="-2772"/>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30" name="图片 10"/>
          <p:cNvPicPr>
            <a:picLocks noChangeAspect="1" noChangeArrowheads="1"/>
          </p:cNvPicPr>
          <p:nvPr userDrawn="1">
            <p:custDataLst>
              <p:tags r:id="rId2"/>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90" y="5398"/>
            <a:ext cx="23764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图片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97615" y="-5715"/>
            <a:ext cx="840740" cy="81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a:off x="-10160" y="804228"/>
            <a:ext cx="12440920" cy="19050"/>
          </a:xfrm>
          <a:prstGeom prst="line">
            <a:avLst/>
          </a:prstGeom>
          <a:ln w="177800">
            <a:solidFill>
              <a:srgbClr val="3C619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0" y="6169660"/>
            <a:ext cx="12426315" cy="50165"/>
          </a:xfrm>
          <a:prstGeom prst="line">
            <a:avLst/>
          </a:prstGeom>
          <a:ln w="177800">
            <a:solidFill>
              <a:srgbClr val="3C6198"/>
            </a:solidFill>
          </a:ln>
        </p:spPr>
        <p:style>
          <a:lnRef idx="1">
            <a:schemeClr val="accent1"/>
          </a:lnRef>
          <a:fillRef idx="0">
            <a:schemeClr val="accent1"/>
          </a:fillRef>
          <a:effectRef idx="0">
            <a:schemeClr val="accent1"/>
          </a:effectRef>
          <a:fontRef idx="minor">
            <a:schemeClr val="tx1"/>
          </a:fontRef>
        </p:style>
      </p:cxnSp>
      <p:sp>
        <p:nvSpPr>
          <p:cNvPr id="22" name="文本框 12"/>
          <p:cNvSpPr txBox="1">
            <a:spLocks noChangeArrowheads="1"/>
          </p:cNvSpPr>
          <p:nvPr userDrawn="1"/>
        </p:nvSpPr>
        <p:spPr bwMode="auto">
          <a:xfrm>
            <a:off x="7348855" y="6303328"/>
            <a:ext cx="3744913" cy="461962"/>
          </a:xfrm>
          <a:prstGeom prst="rect">
            <a:avLst/>
          </a:prstGeom>
          <a:noFill/>
          <a:ln>
            <a:noFill/>
          </a:ln>
        </p:spPr>
        <p:txBody>
          <a:bodyPr>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dist" eaLnBrk="1" fontAlgn="auto" hangingPunct="1">
              <a:spcBef>
                <a:spcPts val="0"/>
              </a:spcBef>
              <a:spcAft>
                <a:spcPts val="0"/>
              </a:spcAft>
              <a:defRPr/>
            </a:pPr>
            <a:r>
              <a:rPr lang="en-US" altLang="zh-CN" sz="1200" b="1" dirty="0">
                <a:solidFill>
                  <a:schemeClr val="tx2">
                    <a:lumMod val="75000"/>
                  </a:schemeClr>
                </a:solidFill>
              </a:rPr>
              <a:t>Key Laboratory of Advanced Design and Intelligent </a:t>
            </a:r>
            <a:endParaRPr lang="en-US" altLang="zh-CN" sz="1200" b="1" dirty="0">
              <a:solidFill>
                <a:schemeClr val="tx2">
                  <a:lumMod val="75000"/>
                </a:schemeClr>
              </a:solidFill>
            </a:endParaRPr>
          </a:p>
          <a:p>
            <a:pPr algn="dist" eaLnBrk="1" fontAlgn="auto" hangingPunct="1">
              <a:spcBef>
                <a:spcPts val="0"/>
              </a:spcBef>
              <a:spcAft>
                <a:spcPts val="0"/>
              </a:spcAft>
              <a:defRPr/>
            </a:pPr>
            <a:r>
              <a:rPr lang="en-US" altLang="zh-CN" sz="1200" b="1" dirty="0">
                <a:solidFill>
                  <a:schemeClr val="tx2">
                    <a:lumMod val="75000"/>
                  </a:schemeClr>
                </a:solidFill>
              </a:rPr>
              <a:t>Computing (Dalian University), Ministry of Education</a:t>
            </a:r>
            <a:endParaRPr lang="en-US" altLang="zh-CN" sz="1200" b="1" dirty="0">
              <a:solidFill>
                <a:schemeClr val="tx2">
                  <a:lumMod val="75000"/>
                </a:schemeClr>
              </a:solidFill>
            </a:endParaRPr>
          </a:p>
        </p:txBody>
      </p:sp>
      <p:sp>
        <p:nvSpPr>
          <p:cNvPr id="25" name="矩形 24"/>
          <p:cNvSpPr/>
          <p:nvPr userDrawn="1"/>
        </p:nvSpPr>
        <p:spPr>
          <a:xfrm>
            <a:off x="10959291" y="6211138"/>
            <a:ext cx="1278665" cy="646331"/>
          </a:xfrm>
          <a:prstGeom prst="rect">
            <a:avLst/>
          </a:prstGeom>
          <a:noFill/>
        </p:spPr>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eaLnBrk="1" fontAlgn="auto" hangingPunct="1">
              <a:spcBef>
                <a:spcPts val="0"/>
              </a:spcBef>
              <a:spcAft>
                <a:spcPts val="0"/>
              </a:spcAft>
              <a:defRPr/>
            </a:pPr>
            <a:r>
              <a:rPr lang="en-US" altLang="zh-CN" sz="3600" b="1" dirty="0">
                <a:solidFill>
                  <a:schemeClr val="tx2">
                    <a:lumMod val="75000"/>
                  </a:schemeClr>
                </a:solidFill>
                <a:latin typeface="+mn-lt"/>
              </a:rPr>
              <a:t>ADIC</a:t>
            </a:r>
            <a:endParaRPr lang="zh-CN" altLang="en-US" sz="3600" b="1" dirty="0">
              <a:solidFill>
                <a:schemeClr val="tx2">
                  <a:lumMod val="75000"/>
                </a:schemeClr>
              </a:solidFill>
              <a:latin typeface="+mn-lt"/>
            </a:endParaRPr>
          </a:p>
        </p:txBody>
      </p:sp>
      <p:sp>
        <p:nvSpPr>
          <p:cNvPr id="16" name="文本框 15"/>
          <p:cNvSpPr txBox="1"/>
          <p:nvPr/>
        </p:nvSpPr>
        <p:spPr>
          <a:xfrm>
            <a:off x="2966720" y="2266950"/>
            <a:ext cx="6739255" cy="772795"/>
          </a:xfrm>
          <a:prstGeom prst="rect">
            <a:avLst/>
          </a:prstGeom>
          <a:noFill/>
        </p:spPr>
        <p:txBody>
          <a:bodyPr wrap="square" rtlCol="0">
            <a:noAutofit/>
          </a:bodyPr>
          <a:p>
            <a:r>
              <a:rPr lang="en-US" altLang="zh-CN" sz="3700">
                <a:latin typeface="+mn-ea"/>
              </a:rPr>
              <a:t>DNA  Strand Displacement</a:t>
            </a:r>
            <a:endParaRPr lang="en-US" altLang="zh-CN" sz="3700">
              <a:latin typeface="+mn-ea"/>
            </a:endParaRPr>
          </a:p>
        </p:txBody>
      </p:sp>
      <p:sp>
        <p:nvSpPr>
          <p:cNvPr id="17" name="文本框 16"/>
          <p:cNvSpPr txBox="1"/>
          <p:nvPr/>
        </p:nvSpPr>
        <p:spPr>
          <a:xfrm>
            <a:off x="2398395" y="4342765"/>
            <a:ext cx="1773555" cy="383540"/>
          </a:xfrm>
          <a:prstGeom prst="rect">
            <a:avLst/>
          </a:prstGeom>
          <a:noFill/>
        </p:spPr>
        <p:txBody>
          <a:bodyPr wrap="square" rtlCol="0">
            <a:spAutoFit/>
          </a:bodyPr>
          <a:p>
            <a:r>
              <a:rPr lang="zh-CN" altLang="en-US" sz="1900"/>
              <a:t>汇报人：赵薇</a:t>
            </a:r>
            <a:endParaRPr lang="zh-CN" altLang="en-US" sz="1900"/>
          </a:p>
        </p:txBody>
      </p:sp>
      <p:sp>
        <p:nvSpPr>
          <p:cNvPr id="18" name="文本框 17"/>
          <p:cNvSpPr txBox="1"/>
          <p:nvPr/>
        </p:nvSpPr>
        <p:spPr>
          <a:xfrm>
            <a:off x="4565015" y="4342765"/>
            <a:ext cx="2551430" cy="383540"/>
          </a:xfrm>
          <a:prstGeom prst="rect">
            <a:avLst/>
          </a:prstGeom>
          <a:noFill/>
        </p:spPr>
        <p:txBody>
          <a:bodyPr wrap="square" rtlCol="0">
            <a:spAutoFit/>
          </a:bodyPr>
          <a:p>
            <a:r>
              <a:rPr lang="zh-CN" altLang="en-US" sz="1900"/>
              <a:t>院系：软件工程学院</a:t>
            </a:r>
            <a:endParaRPr lang="zh-CN" altLang="en-US" sz="1900"/>
          </a:p>
        </p:txBody>
      </p:sp>
      <p:sp>
        <p:nvSpPr>
          <p:cNvPr id="19" name="文本框 18"/>
          <p:cNvSpPr txBox="1"/>
          <p:nvPr/>
        </p:nvSpPr>
        <p:spPr>
          <a:xfrm>
            <a:off x="7348855" y="4342765"/>
            <a:ext cx="2707005" cy="383540"/>
          </a:xfrm>
          <a:prstGeom prst="rect">
            <a:avLst/>
          </a:prstGeom>
          <a:noFill/>
        </p:spPr>
        <p:txBody>
          <a:bodyPr wrap="square" rtlCol="0">
            <a:spAutoFit/>
          </a:bodyPr>
          <a:p>
            <a:r>
              <a:rPr lang="zh-CN" altLang="en-US" sz="1900"/>
              <a:t>时间：</a:t>
            </a:r>
            <a:r>
              <a:rPr lang="en-US" altLang="zh-CN" sz="1900"/>
              <a:t>2024</a:t>
            </a:r>
            <a:r>
              <a:rPr lang="zh-CN" altLang="en-US" sz="1900"/>
              <a:t>年</a:t>
            </a:r>
            <a:r>
              <a:rPr lang="en-US" altLang="zh-CN" sz="1900"/>
              <a:t>4</a:t>
            </a:r>
            <a:r>
              <a:rPr lang="zh-CN" altLang="en-US" sz="1900"/>
              <a:t>月</a:t>
            </a:r>
            <a:r>
              <a:rPr lang="en-US" altLang="zh-CN" sz="1900"/>
              <a:t>26</a:t>
            </a:r>
            <a:r>
              <a:rPr lang="zh-CN" altLang="en-US" sz="1900"/>
              <a:t>日</a:t>
            </a:r>
            <a:endParaRPr lang="zh-CN" altLang="en-US" sz="190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66605" y="34290"/>
            <a:ext cx="2284095" cy="709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flipV="1">
            <a:off x="8890" y="72072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clrChange>
              <a:clrFrom>
                <a:srgbClr val="F0F7F1">
                  <a:alpha val="100000"/>
                </a:srgbClr>
              </a:clrFrom>
              <a:clrTo>
                <a:srgbClr val="F0F7F1">
                  <a:alpha val="100000"/>
                  <a:alpha val="0"/>
                </a:srgbClr>
              </a:clrTo>
            </a:clrChange>
          </a:blip>
          <a:stretch>
            <a:fillRect/>
          </a:stretch>
        </p:blipFill>
        <p:spPr>
          <a:xfrm>
            <a:off x="381635" y="720725"/>
            <a:ext cx="5563235" cy="6136005"/>
          </a:xfrm>
          <a:prstGeom prst="rect">
            <a:avLst/>
          </a:prstGeom>
        </p:spPr>
      </p:pic>
      <p:sp>
        <p:nvSpPr>
          <p:cNvPr id="11" name="文本框 10"/>
          <p:cNvSpPr txBox="1"/>
          <p:nvPr/>
        </p:nvSpPr>
        <p:spPr>
          <a:xfrm>
            <a:off x="6405245" y="2260600"/>
            <a:ext cx="5149215" cy="1364615"/>
          </a:xfrm>
          <a:prstGeom prst="rect">
            <a:avLst/>
          </a:prstGeom>
          <a:noFill/>
        </p:spPr>
        <p:txBody>
          <a:bodyPr wrap="square" rtlCol="0">
            <a:spAutoFit/>
          </a:bodyPr>
          <a:p>
            <a:pPr>
              <a:lnSpc>
                <a:spcPct val="120000"/>
              </a:lnSpc>
            </a:pPr>
            <a:r>
              <a:rPr lang="en-US" altLang="zh-CN">
                <a:sym typeface="+mn-ea"/>
              </a:rPr>
              <a:t>       </a:t>
            </a:r>
            <a:r>
              <a:rPr lang="zh-CN" altLang="en-US">
                <a:sym typeface="+mn-ea"/>
              </a:rPr>
              <a:t>将负载lipo 3000的Dz-EDR反应物瘤内注射到MCF-7荷瘤小鼠尾静脉内</a:t>
            </a:r>
            <a:r>
              <a:rPr lang="zh-CN" altLang="en-US"/>
              <a:t>，探究了</a:t>
            </a:r>
            <a:r>
              <a:rPr lang="en-US" altLang="zh-CN"/>
              <a:t>Dz-EDR</a:t>
            </a:r>
            <a:r>
              <a:rPr lang="zh-CN" altLang="en-US"/>
              <a:t>系统</a:t>
            </a:r>
            <a:r>
              <a:rPr lang="zh-CN" altLang="en-US">
                <a:sym typeface="+mn-ea"/>
              </a:rPr>
              <a:t>在肿瘤模型中的体内感测并成像的特异性能力。</a:t>
            </a:r>
            <a:endParaRPr lang="zh-CN" altLang="en-US"/>
          </a:p>
          <a:p>
            <a:endParaRPr lang="zh-CN" altLang="en-US"/>
          </a:p>
        </p:txBody>
      </p:sp>
      <p:sp>
        <p:nvSpPr>
          <p:cNvPr id="13" name="文本框 12"/>
          <p:cNvSpPr txBox="1"/>
          <p:nvPr/>
        </p:nvSpPr>
        <p:spPr>
          <a:xfrm>
            <a:off x="6588125" y="3953510"/>
            <a:ext cx="4868545" cy="1753235"/>
          </a:xfrm>
          <a:prstGeom prst="rect">
            <a:avLst/>
          </a:prstGeom>
          <a:noFill/>
        </p:spPr>
        <p:txBody>
          <a:bodyPr wrap="square" rtlCol="0">
            <a:spAutoFit/>
          </a:bodyPr>
          <a:p>
            <a:r>
              <a:rPr lang="zh-CN" altLang="en-US">
                <a:sym typeface="+mn-ea"/>
              </a:rPr>
              <a:t>（a）完整的Dz-EDR</a:t>
            </a:r>
            <a:endParaRPr lang="zh-CN" altLang="en-US">
              <a:sym typeface="+mn-ea"/>
            </a:endParaRPr>
          </a:p>
          <a:p>
            <a:r>
              <a:rPr lang="zh-CN" altLang="en-US">
                <a:sym typeface="+mn-ea"/>
              </a:rPr>
              <a:t>（b）传统的EDR</a:t>
            </a:r>
            <a:endParaRPr lang="zh-CN" altLang="en-US">
              <a:sym typeface="+mn-ea"/>
            </a:endParaRPr>
          </a:p>
          <a:p>
            <a:r>
              <a:rPr lang="zh-CN" altLang="en-US">
                <a:sym typeface="+mn-ea"/>
              </a:rPr>
              <a:t>（c）DNA 1* -取代的Dz-EDR(</a:t>
            </a:r>
            <a:r>
              <a:rPr lang="zh-CN" altLang="en-US">
                <a:sym typeface="+mn-ea"/>
              </a:rPr>
              <a:t>缺陷型Dz-EDR</a:t>
            </a:r>
            <a:r>
              <a:rPr lang="zh-CN" altLang="en-US">
                <a:sym typeface="+mn-ea"/>
              </a:rPr>
              <a:t>)</a:t>
            </a:r>
            <a:endParaRPr lang="zh-CN" altLang="en-US">
              <a:sym typeface="+mn-ea"/>
            </a:endParaRPr>
          </a:p>
          <a:p>
            <a:r>
              <a:rPr lang="zh-CN" altLang="en-US">
                <a:sym typeface="+mn-ea"/>
              </a:rPr>
              <a:t>（d）DNA 2* -取代的Dz-EDR(无效</a:t>
            </a:r>
            <a:r>
              <a:rPr lang="zh-CN" altLang="en-US">
                <a:sym typeface="+mn-ea"/>
              </a:rPr>
              <a:t>Dz-EDR</a:t>
            </a:r>
            <a:r>
              <a:rPr lang="zh-CN" altLang="en-US">
                <a:sym typeface="+mn-ea"/>
              </a:rPr>
              <a:t>)</a:t>
            </a:r>
            <a:endParaRPr lang="zh-CN" altLang="en-US">
              <a:sym typeface="+mn-ea"/>
            </a:endParaRPr>
          </a:p>
          <a:p>
            <a:r>
              <a:rPr lang="zh-CN" altLang="en-US">
                <a:sym typeface="+mn-ea"/>
              </a:rPr>
              <a:t>（e）抗TKlmRNA预处理后的完整Dz-EDR</a:t>
            </a:r>
            <a:endParaRPr lang="zh-CN" altLang="en-US">
              <a:sym typeface="+mn-ea"/>
            </a:endParaRPr>
          </a:p>
          <a:p>
            <a:r>
              <a:rPr lang="zh-CN" altLang="en-US">
                <a:sym typeface="+mn-ea"/>
              </a:rPr>
              <a:t>（f）抗miR-21预处理后的完整Dz-EDR</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8580" y="6237605"/>
            <a:ext cx="1692275" cy="5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890" y="185420"/>
            <a:ext cx="4064000" cy="583565"/>
          </a:xfrm>
          <a:prstGeom prst="rect">
            <a:avLst/>
          </a:prstGeom>
          <a:noFill/>
        </p:spPr>
        <p:txBody>
          <a:bodyPr wrap="square" rtlCol="0">
            <a:spAutoFit/>
          </a:bodyPr>
          <a:p>
            <a:r>
              <a:rPr lang="zh-CN" altLang="en-US" sz="3200" b="1"/>
              <a:t>总结与展望</a:t>
            </a:r>
            <a:endParaRPr lang="zh-CN" altLang="en-US" sz="3200" b="1"/>
          </a:p>
        </p:txBody>
      </p:sp>
      <p:sp>
        <p:nvSpPr>
          <p:cNvPr id="12" name="文本框 11"/>
          <p:cNvSpPr txBox="1"/>
          <p:nvPr/>
        </p:nvSpPr>
        <p:spPr>
          <a:xfrm>
            <a:off x="595630" y="1170940"/>
            <a:ext cx="10394315" cy="2431415"/>
          </a:xfrm>
          <a:prstGeom prst="rect">
            <a:avLst/>
          </a:prstGeom>
          <a:noFill/>
        </p:spPr>
        <p:txBody>
          <a:bodyPr wrap="square" rtlCol="0">
            <a:noAutofit/>
          </a:bodyPr>
          <a:p>
            <a:pPr>
              <a:lnSpc>
                <a:spcPct val="140000"/>
              </a:lnSpc>
            </a:pPr>
            <a:r>
              <a:rPr lang="en-US" altLang="zh-CN" sz="1900"/>
              <a:t>1.</a:t>
            </a:r>
            <a:r>
              <a:rPr sz="1900"/>
              <a:t>开发了一种</a:t>
            </a:r>
            <a:r>
              <a:rPr sz="1900">
                <a:sym typeface="+mn-ea"/>
              </a:rPr>
              <a:t>具有高信号增益和超低背景（信号泄漏）</a:t>
            </a:r>
            <a:r>
              <a:rPr lang="zh-CN" sz="1900">
                <a:sym typeface="+mn-ea"/>
              </a:rPr>
              <a:t>的</a:t>
            </a:r>
            <a:r>
              <a:rPr sz="1900"/>
              <a:t>DNA酶驱动的EDR电路，用于体内miRNA成像</a:t>
            </a:r>
            <a:r>
              <a:rPr lang="zh-CN" sz="1900"/>
              <a:t>。</a:t>
            </a:r>
            <a:endParaRPr sz="1900"/>
          </a:p>
          <a:p>
            <a:pPr>
              <a:lnSpc>
                <a:spcPct val="140000"/>
              </a:lnSpc>
            </a:pPr>
            <a:r>
              <a:rPr lang="en-US" altLang="zh-CN" sz="1900"/>
              <a:t>2.通过多种内源性刺激保证的连续分子识别实现有效的细胞识别。</a:t>
            </a:r>
            <a:endParaRPr lang="en-US" altLang="zh-CN" sz="1900"/>
          </a:p>
          <a:p>
            <a:pPr>
              <a:lnSpc>
                <a:spcPct val="140000"/>
              </a:lnSpc>
            </a:pPr>
            <a:r>
              <a:rPr lang="en-US" altLang="zh-CN" sz="1900"/>
              <a:t>3.</a:t>
            </a:r>
            <a:r>
              <a:rPr sz="1900"/>
              <a:t>EDR反应的催化电路被阻断在DNA酶底物中，从而可以消除EDR反应物之间的不希望的串扰。</a:t>
            </a:r>
            <a:endParaRPr sz="1900"/>
          </a:p>
          <a:p>
            <a:pPr>
              <a:lnSpc>
                <a:spcPct val="140000"/>
              </a:lnSpc>
            </a:pPr>
            <a:r>
              <a:rPr lang="en-US" altLang="zh-CN" sz="1900"/>
              <a:t>4.EDR反应物可以在活细胞内自主操作，以实现更可靠和特异性的miRNA靶标成像</a:t>
            </a:r>
            <a:r>
              <a:rPr lang="en-US" altLang="zh-CN"/>
              <a:t>。</a:t>
            </a:r>
            <a:endParaRPr lang="en-US" altLang="zh-CN"/>
          </a:p>
        </p:txBody>
      </p:sp>
      <p:sp>
        <p:nvSpPr>
          <p:cNvPr id="13" name="文本框 12"/>
          <p:cNvSpPr txBox="1"/>
          <p:nvPr/>
        </p:nvSpPr>
        <p:spPr>
          <a:xfrm>
            <a:off x="669925" y="3846195"/>
            <a:ext cx="10080625" cy="1087755"/>
          </a:xfrm>
          <a:prstGeom prst="rect">
            <a:avLst/>
          </a:prstGeom>
          <a:noFill/>
        </p:spPr>
        <p:txBody>
          <a:bodyPr wrap="square" rtlCol="0">
            <a:spAutoFit/>
          </a:bodyPr>
          <a:p>
            <a:pPr>
              <a:lnSpc>
                <a:spcPct val="120000"/>
              </a:lnSpc>
            </a:pPr>
            <a:r>
              <a:rPr lang="en-US"/>
              <a:t>      </a:t>
            </a:r>
            <a:r>
              <a:t>通过燃料阻断策略，我们的模块化工程分子器件对于在复杂的细胞和体内环境中自动执行特定的生物学任务是有意义的，这可以减少可能的信号泄漏和其他复杂组分的干扰。我们相信我们的工作可能有助于构建更精细的分子电路和网络，以执行生物系统中的各种调节功能。</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10160" y="-2772"/>
            <a:ext cx="12992100" cy="6862677"/>
            <a:chOff x="0" y="-4677"/>
            <a:chExt cx="12192000" cy="6862677"/>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2978" t="10561" r="2412" b="26928"/>
            <a:stretch>
              <a:fillRect/>
            </a:stretch>
          </p:blipFill>
          <p:spPr>
            <a:xfrm>
              <a:off x="0" y="-4677"/>
              <a:ext cx="12192000" cy="6862677"/>
            </a:xfrm>
            <a:prstGeom prst="rect">
              <a:avLst/>
            </a:prstGeom>
          </p:spPr>
        </p:pic>
        <p:sp>
          <p:nvSpPr>
            <p:cNvPr id="11" name="任意多边形: 形状 10"/>
            <p:cNvSpPr/>
            <p:nvPr/>
          </p:nvSpPr>
          <p:spPr>
            <a:xfrm>
              <a:off x="1238911" y="147978"/>
              <a:ext cx="9434423" cy="4654525"/>
            </a:xfrm>
            <a:custGeom>
              <a:avLst/>
              <a:gdLst>
                <a:gd name="connsiteX0" fmla="*/ 132689 w 9434423"/>
                <a:gd name="connsiteY0" fmla="*/ 737847 h 4654525"/>
                <a:gd name="connsiteX1" fmla="*/ 180314 w 9434423"/>
                <a:gd name="connsiteY1" fmla="*/ 861672 h 4654525"/>
                <a:gd name="connsiteX2" fmla="*/ 1961489 w 9434423"/>
                <a:gd name="connsiteY2" fmla="*/ 3052422 h 4654525"/>
                <a:gd name="connsiteX3" fmla="*/ 3695039 w 9434423"/>
                <a:gd name="connsiteY3" fmla="*/ 3547722 h 4654525"/>
                <a:gd name="connsiteX4" fmla="*/ 6409664 w 9434423"/>
                <a:gd name="connsiteY4" fmla="*/ 3881097 h 4654525"/>
                <a:gd name="connsiteX5" fmla="*/ 6676364 w 9434423"/>
                <a:gd name="connsiteY5" fmla="*/ 3633447 h 4654525"/>
                <a:gd name="connsiteX6" fmla="*/ 8438489 w 9434423"/>
                <a:gd name="connsiteY6" fmla="*/ 4652622 h 4654525"/>
                <a:gd name="connsiteX7" fmla="*/ 9371939 w 9434423"/>
                <a:gd name="connsiteY7" fmla="*/ 3842997 h 4654525"/>
                <a:gd name="connsiteX8" fmla="*/ 9248114 w 9434423"/>
                <a:gd name="connsiteY8" fmla="*/ 2299947 h 4654525"/>
                <a:gd name="connsiteX9" fmla="*/ 8438489 w 9434423"/>
                <a:gd name="connsiteY9" fmla="*/ 1214097 h 4654525"/>
                <a:gd name="connsiteX10" fmla="*/ 6314414 w 9434423"/>
                <a:gd name="connsiteY10" fmla="*/ 194922 h 4654525"/>
                <a:gd name="connsiteX11" fmla="*/ 5761964 w 9434423"/>
                <a:gd name="connsiteY11" fmla="*/ 4422 h 4654525"/>
                <a:gd name="connsiteX12" fmla="*/ 4742789 w 9434423"/>
                <a:gd name="connsiteY12" fmla="*/ 271122 h 4654525"/>
                <a:gd name="connsiteX13" fmla="*/ 3866489 w 9434423"/>
                <a:gd name="connsiteY13" fmla="*/ 852147 h 4654525"/>
                <a:gd name="connsiteX14" fmla="*/ 2523464 w 9434423"/>
                <a:gd name="connsiteY14" fmla="*/ 623547 h 4654525"/>
                <a:gd name="connsiteX15" fmla="*/ 818489 w 9434423"/>
                <a:gd name="connsiteY15" fmla="*/ 480672 h 4654525"/>
                <a:gd name="connsiteX16" fmla="*/ 132689 w 9434423"/>
                <a:gd name="connsiteY16" fmla="*/ 737847 h 465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4423" h="4654525">
                  <a:moveTo>
                    <a:pt x="132689" y="737847"/>
                  </a:moveTo>
                  <a:cubicBezTo>
                    <a:pt x="26327" y="801347"/>
                    <a:pt x="-124486" y="475910"/>
                    <a:pt x="180314" y="861672"/>
                  </a:cubicBezTo>
                  <a:cubicBezTo>
                    <a:pt x="485114" y="1247434"/>
                    <a:pt x="1375702" y="2604747"/>
                    <a:pt x="1961489" y="3052422"/>
                  </a:cubicBezTo>
                  <a:cubicBezTo>
                    <a:pt x="2547277" y="3500097"/>
                    <a:pt x="2953677" y="3409610"/>
                    <a:pt x="3695039" y="3547722"/>
                  </a:cubicBezTo>
                  <a:cubicBezTo>
                    <a:pt x="4436401" y="3685834"/>
                    <a:pt x="5912777" y="3866810"/>
                    <a:pt x="6409664" y="3881097"/>
                  </a:cubicBezTo>
                  <a:cubicBezTo>
                    <a:pt x="6906552" y="3895385"/>
                    <a:pt x="6338226" y="3504859"/>
                    <a:pt x="6676364" y="3633447"/>
                  </a:cubicBezTo>
                  <a:cubicBezTo>
                    <a:pt x="7014502" y="3762035"/>
                    <a:pt x="7989227" y="4617697"/>
                    <a:pt x="8438489" y="4652622"/>
                  </a:cubicBezTo>
                  <a:cubicBezTo>
                    <a:pt x="8887751" y="4687547"/>
                    <a:pt x="9237001" y="4235110"/>
                    <a:pt x="9371939" y="3842997"/>
                  </a:cubicBezTo>
                  <a:cubicBezTo>
                    <a:pt x="9506877" y="3450884"/>
                    <a:pt x="9403689" y="2738097"/>
                    <a:pt x="9248114" y="2299947"/>
                  </a:cubicBezTo>
                  <a:cubicBezTo>
                    <a:pt x="9092539" y="1861797"/>
                    <a:pt x="8927439" y="1564935"/>
                    <a:pt x="8438489" y="1214097"/>
                  </a:cubicBezTo>
                  <a:cubicBezTo>
                    <a:pt x="7949539" y="863260"/>
                    <a:pt x="6760502" y="396535"/>
                    <a:pt x="6314414" y="194922"/>
                  </a:cubicBezTo>
                  <a:cubicBezTo>
                    <a:pt x="5868326" y="-6691"/>
                    <a:pt x="6023901" y="-8278"/>
                    <a:pt x="5761964" y="4422"/>
                  </a:cubicBezTo>
                  <a:cubicBezTo>
                    <a:pt x="5500027" y="17122"/>
                    <a:pt x="5058702" y="129834"/>
                    <a:pt x="4742789" y="271122"/>
                  </a:cubicBezTo>
                  <a:cubicBezTo>
                    <a:pt x="4426876" y="412410"/>
                    <a:pt x="4236377" y="793409"/>
                    <a:pt x="3866489" y="852147"/>
                  </a:cubicBezTo>
                  <a:cubicBezTo>
                    <a:pt x="3496601" y="910885"/>
                    <a:pt x="3031464" y="685459"/>
                    <a:pt x="2523464" y="623547"/>
                  </a:cubicBezTo>
                  <a:cubicBezTo>
                    <a:pt x="2015464" y="561634"/>
                    <a:pt x="1213776" y="466385"/>
                    <a:pt x="818489" y="480672"/>
                  </a:cubicBezTo>
                  <a:cubicBezTo>
                    <a:pt x="423202" y="494959"/>
                    <a:pt x="239051" y="674347"/>
                    <a:pt x="132689" y="7378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30" name="图片 10"/>
          <p:cNvPicPr>
            <a:picLocks noChangeAspect="1" noChangeArrowheads="1"/>
          </p:cNvPicPr>
          <p:nvPr userDrawn="1">
            <p:custDataLst>
              <p:tags r:id="rId2"/>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90" y="5398"/>
            <a:ext cx="23764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图片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97615" y="-5715"/>
            <a:ext cx="840740" cy="81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a:off x="-10160" y="804228"/>
            <a:ext cx="12440920" cy="19050"/>
          </a:xfrm>
          <a:prstGeom prst="line">
            <a:avLst/>
          </a:prstGeom>
          <a:ln w="177800">
            <a:solidFill>
              <a:srgbClr val="3C6198"/>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0" y="6169660"/>
            <a:ext cx="12426315" cy="50165"/>
          </a:xfrm>
          <a:prstGeom prst="line">
            <a:avLst/>
          </a:prstGeom>
          <a:ln w="177800">
            <a:solidFill>
              <a:srgbClr val="3C6198"/>
            </a:solidFill>
          </a:ln>
        </p:spPr>
        <p:style>
          <a:lnRef idx="1">
            <a:schemeClr val="accent1"/>
          </a:lnRef>
          <a:fillRef idx="0">
            <a:schemeClr val="accent1"/>
          </a:fillRef>
          <a:effectRef idx="0">
            <a:schemeClr val="accent1"/>
          </a:effectRef>
          <a:fontRef idx="minor">
            <a:schemeClr val="tx1"/>
          </a:fontRef>
        </p:style>
      </p:cxnSp>
      <p:sp>
        <p:nvSpPr>
          <p:cNvPr id="22" name="文本框 12"/>
          <p:cNvSpPr txBox="1">
            <a:spLocks noChangeArrowheads="1"/>
          </p:cNvSpPr>
          <p:nvPr userDrawn="1"/>
        </p:nvSpPr>
        <p:spPr bwMode="auto">
          <a:xfrm>
            <a:off x="7348855" y="6303328"/>
            <a:ext cx="3744913" cy="461962"/>
          </a:xfrm>
          <a:prstGeom prst="rect">
            <a:avLst/>
          </a:prstGeom>
          <a:noFill/>
          <a:ln>
            <a:noFill/>
          </a:ln>
        </p:spPr>
        <p:txBody>
          <a:bodyPr>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dist" eaLnBrk="1" fontAlgn="auto" hangingPunct="1">
              <a:spcBef>
                <a:spcPts val="0"/>
              </a:spcBef>
              <a:spcAft>
                <a:spcPts val="0"/>
              </a:spcAft>
              <a:defRPr/>
            </a:pPr>
            <a:r>
              <a:rPr lang="en-US" altLang="zh-CN" sz="1200" b="1" dirty="0">
                <a:solidFill>
                  <a:schemeClr val="tx2">
                    <a:lumMod val="75000"/>
                  </a:schemeClr>
                </a:solidFill>
              </a:rPr>
              <a:t>Key Laboratory of Advanced Design and Intelligent </a:t>
            </a:r>
            <a:endParaRPr lang="en-US" altLang="zh-CN" sz="1200" b="1" dirty="0">
              <a:solidFill>
                <a:schemeClr val="tx2">
                  <a:lumMod val="75000"/>
                </a:schemeClr>
              </a:solidFill>
            </a:endParaRPr>
          </a:p>
          <a:p>
            <a:pPr algn="dist" eaLnBrk="1" fontAlgn="auto" hangingPunct="1">
              <a:spcBef>
                <a:spcPts val="0"/>
              </a:spcBef>
              <a:spcAft>
                <a:spcPts val="0"/>
              </a:spcAft>
              <a:defRPr/>
            </a:pPr>
            <a:r>
              <a:rPr lang="en-US" altLang="zh-CN" sz="1200" b="1" dirty="0">
                <a:solidFill>
                  <a:schemeClr val="tx2">
                    <a:lumMod val="75000"/>
                  </a:schemeClr>
                </a:solidFill>
              </a:rPr>
              <a:t>Computing (Dalian University), Ministry of Education</a:t>
            </a:r>
            <a:endParaRPr lang="en-US" altLang="zh-CN" sz="1200" b="1" dirty="0">
              <a:solidFill>
                <a:schemeClr val="tx2">
                  <a:lumMod val="75000"/>
                </a:schemeClr>
              </a:solidFill>
            </a:endParaRPr>
          </a:p>
        </p:txBody>
      </p:sp>
      <p:sp>
        <p:nvSpPr>
          <p:cNvPr id="25" name="矩形 24"/>
          <p:cNvSpPr/>
          <p:nvPr userDrawn="1"/>
        </p:nvSpPr>
        <p:spPr>
          <a:xfrm>
            <a:off x="10959291" y="6211138"/>
            <a:ext cx="1278665" cy="646331"/>
          </a:xfrm>
          <a:prstGeom prst="rect">
            <a:avLst/>
          </a:prstGeom>
          <a:noFill/>
        </p:spPr>
        <p:txBody>
          <a:bodyPr>
            <a:spAutoFit/>
            <a:scene3d>
              <a:camera prst="orthographicFront"/>
              <a:lightRig rig="harsh" dir="t"/>
            </a:scene3d>
            <a:sp3d extrusionH="57150" prstMaterial="matte">
              <a:bevelT w="63500" h="12700" prst="angle"/>
              <a:contourClr>
                <a:schemeClr val="bg1">
                  <a:lumMod val="65000"/>
                </a:schemeClr>
              </a:contourClr>
            </a:sp3d>
          </a:bodyPr>
          <a:lstStyle/>
          <a:p>
            <a:pPr algn="ctr" eaLnBrk="1" fontAlgn="auto" hangingPunct="1">
              <a:spcBef>
                <a:spcPts val="0"/>
              </a:spcBef>
              <a:spcAft>
                <a:spcPts val="0"/>
              </a:spcAft>
              <a:defRPr/>
            </a:pPr>
            <a:r>
              <a:rPr lang="en-US" altLang="zh-CN" sz="3600" b="1" dirty="0">
                <a:solidFill>
                  <a:schemeClr val="tx2">
                    <a:lumMod val="75000"/>
                  </a:schemeClr>
                </a:solidFill>
                <a:latin typeface="+mn-lt"/>
              </a:rPr>
              <a:t>ADIC</a:t>
            </a:r>
            <a:endParaRPr lang="zh-CN" altLang="en-US" sz="3600" b="1" dirty="0">
              <a:solidFill>
                <a:schemeClr val="tx2">
                  <a:lumMod val="75000"/>
                </a:schemeClr>
              </a:solidFill>
              <a:latin typeface="+mn-lt"/>
            </a:endParaRPr>
          </a:p>
        </p:txBody>
      </p:sp>
      <p:sp>
        <p:nvSpPr>
          <p:cNvPr id="17" name="文本框 16"/>
          <p:cNvSpPr txBox="1"/>
          <p:nvPr/>
        </p:nvSpPr>
        <p:spPr>
          <a:xfrm>
            <a:off x="2398395" y="4342765"/>
            <a:ext cx="1773555" cy="383540"/>
          </a:xfrm>
          <a:prstGeom prst="rect">
            <a:avLst/>
          </a:prstGeom>
          <a:noFill/>
        </p:spPr>
        <p:txBody>
          <a:bodyPr wrap="square" rtlCol="0">
            <a:spAutoFit/>
          </a:bodyPr>
          <a:p>
            <a:r>
              <a:rPr lang="zh-CN" altLang="en-US" sz="1900"/>
              <a:t>汇报人：赵薇</a:t>
            </a:r>
            <a:endParaRPr lang="zh-CN" altLang="en-US" sz="1900"/>
          </a:p>
        </p:txBody>
      </p:sp>
      <p:sp>
        <p:nvSpPr>
          <p:cNvPr id="18" name="文本框 17"/>
          <p:cNvSpPr txBox="1"/>
          <p:nvPr/>
        </p:nvSpPr>
        <p:spPr>
          <a:xfrm>
            <a:off x="4565015" y="4342765"/>
            <a:ext cx="2551430" cy="383540"/>
          </a:xfrm>
          <a:prstGeom prst="rect">
            <a:avLst/>
          </a:prstGeom>
          <a:noFill/>
        </p:spPr>
        <p:txBody>
          <a:bodyPr wrap="square" rtlCol="0">
            <a:spAutoFit/>
          </a:bodyPr>
          <a:p>
            <a:r>
              <a:rPr lang="zh-CN" altLang="en-US" sz="1900"/>
              <a:t>院系：软件工程学院</a:t>
            </a:r>
            <a:endParaRPr lang="zh-CN" altLang="en-US" sz="1900"/>
          </a:p>
        </p:txBody>
      </p:sp>
      <p:sp>
        <p:nvSpPr>
          <p:cNvPr id="19" name="文本框 18"/>
          <p:cNvSpPr txBox="1"/>
          <p:nvPr/>
        </p:nvSpPr>
        <p:spPr>
          <a:xfrm>
            <a:off x="7348855" y="4342765"/>
            <a:ext cx="2707005" cy="383540"/>
          </a:xfrm>
          <a:prstGeom prst="rect">
            <a:avLst/>
          </a:prstGeom>
          <a:noFill/>
        </p:spPr>
        <p:txBody>
          <a:bodyPr wrap="square" rtlCol="0">
            <a:spAutoFit/>
          </a:bodyPr>
          <a:p>
            <a:r>
              <a:rPr lang="zh-CN" altLang="en-US" sz="1900"/>
              <a:t>时间：</a:t>
            </a:r>
            <a:r>
              <a:rPr lang="en-US" altLang="zh-CN" sz="1900"/>
              <a:t>2024</a:t>
            </a:r>
            <a:r>
              <a:rPr lang="zh-CN" altLang="en-US" sz="1900"/>
              <a:t>年</a:t>
            </a:r>
            <a:r>
              <a:rPr lang="en-US" altLang="zh-CN" sz="1900"/>
              <a:t>4</a:t>
            </a:r>
            <a:r>
              <a:rPr lang="zh-CN" altLang="en-US" sz="1900"/>
              <a:t>月</a:t>
            </a:r>
            <a:r>
              <a:rPr lang="en-US" altLang="zh-CN" sz="1900"/>
              <a:t>26</a:t>
            </a:r>
            <a:r>
              <a:rPr lang="zh-CN" altLang="en-US" sz="1900"/>
              <a:t>日</a:t>
            </a:r>
            <a:endParaRPr lang="zh-CN" altLang="en-US" sz="1900"/>
          </a:p>
        </p:txBody>
      </p:sp>
      <p:sp>
        <p:nvSpPr>
          <p:cNvPr id="13" name="Title 1"/>
          <p:cNvSpPr>
            <a:spLocks noGrp="1"/>
          </p:cNvSpPr>
          <p:nvPr>
            <p:custDataLst>
              <p:tags r:id="rId5"/>
            </p:custDataLst>
          </p:nvPr>
        </p:nvSpPr>
        <p:spPr>
          <a:xfrm>
            <a:off x="3516312" y="2030095"/>
            <a:ext cx="5365750" cy="1398905"/>
          </a:xfrm>
          <a:prstGeom prst="rect">
            <a:avLst/>
          </a:prstGeom>
        </p:spPr>
        <p:txBody>
          <a:bodyPr vert="horz" wrap="square" lIns="0" tIns="0" rIns="0" bIns="0" rtlCol="0" anchor="b" anchorCtr="0">
            <a:normAutofit/>
            <a:scene3d>
              <a:camera prst="orthographicFront"/>
              <a:lightRig rig="threePt" dir="t"/>
            </a:scene3d>
          </a:bodyPr>
          <a:lstStyle>
            <a:lvl1pPr algn="dist"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dist"/>
            <a:r>
              <a:rPr lang="zh-CN" altLang="en-US">
                <a:ln w="15875"/>
                <a:gradFill>
                  <a:gsLst>
                    <a:gs pos="0">
                      <a:schemeClr val="accent1">
                        <a:lumOff val="-19995"/>
                        <a:satOff val="20000"/>
                      </a:schemeClr>
                    </a:gs>
                    <a:gs pos="100000">
                      <a:schemeClr val="accent1">
                        <a:lumOff val="15000"/>
                        <a:satOff val="-14995"/>
                      </a:schemeClr>
                    </a:gs>
                  </a:gsLst>
                  <a:lin ang="0" scaled="0"/>
                </a:gradFill>
                <a:effectLst/>
              </a:rPr>
              <a:t>谢谢聆听</a:t>
            </a:r>
            <a:endParaRPr lang="zh-CN" altLang="en-US">
              <a:ln w="15875"/>
              <a:gradFill>
                <a:gsLst>
                  <a:gs pos="0">
                    <a:schemeClr val="accent1">
                      <a:lumOff val="-19995"/>
                      <a:satOff val="20000"/>
                    </a:schemeClr>
                  </a:gs>
                  <a:gs pos="100000">
                    <a:schemeClr val="accent1">
                      <a:lumOff val="15000"/>
                      <a:satOff val="-14995"/>
                    </a:schemeClr>
                  </a:gs>
                </a:gsLst>
                <a:lin ang="0" scaled="0"/>
              </a:gradFill>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8695" y="65405"/>
            <a:ext cx="218630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custDataLst>
              <p:tags r:id="rId2"/>
            </p:custDataLst>
          </p:nvPr>
        </p:nvPicPr>
        <p:blipFill>
          <a:blip r:embed="rId3"/>
          <a:stretch>
            <a:fillRect/>
          </a:stretch>
        </p:blipFill>
        <p:spPr>
          <a:xfrm>
            <a:off x="334010" y="2027555"/>
            <a:ext cx="11849100" cy="3076575"/>
          </a:xfrm>
          <a:prstGeom prst="rect">
            <a:avLst/>
          </a:prstGeom>
        </p:spPr>
      </p:pic>
      <p:pic>
        <p:nvPicPr>
          <p:cNvPr id="13" name="图片 12"/>
          <p:cNvPicPr>
            <a:picLocks noChangeAspect="1"/>
          </p:cNvPicPr>
          <p:nvPr/>
        </p:nvPicPr>
        <p:blipFill>
          <a:blip r:embed="rId4">
            <a:clrChange>
              <a:clrFrom>
                <a:srgbClr val="C8CEC8">
                  <a:alpha val="100000"/>
                </a:srgbClr>
              </a:clrFrom>
              <a:clrTo>
                <a:srgbClr val="C8CEC8">
                  <a:alpha val="100000"/>
                  <a:alpha val="0"/>
                </a:srgbClr>
              </a:clrTo>
            </a:clrChange>
          </a:blip>
          <a:srcRect t="3646" r="-753"/>
          <a:stretch>
            <a:fillRect/>
          </a:stretch>
        </p:blipFill>
        <p:spPr>
          <a:xfrm>
            <a:off x="455930" y="1224280"/>
            <a:ext cx="11477625" cy="704850"/>
          </a:xfrm>
          <a:prstGeom prst="rect">
            <a:avLst/>
          </a:prstGeom>
        </p:spPr>
      </p:pic>
      <p:sp>
        <p:nvSpPr>
          <p:cNvPr id="15" name="文本框 14"/>
          <p:cNvSpPr txBox="1"/>
          <p:nvPr/>
        </p:nvSpPr>
        <p:spPr>
          <a:xfrm>
            <a:off x="8909050" y="5202555"/>
            <a:ext cx="3024505" cy="368300"/>
          </a:xfrm>
          <a:prstGeom prst="rect">
            <a:avLst/>
          </a:prstGeom>
          <a:noFill/>
        </p:spPr>
        <p:txBody>
          <a:bodyPr wrap="square" rtlCol="0">
            <a:spAutoFit/>
          </a:bodyPr>
          <a:p>
            <a:r>
              <a:rPr lang="zh-CN" altLang="en-US">
                <a:solidFill>
                  <a:schemeClr val="tx1"/>
                </a:solidFill>
              </a:rPr>
              <a:t>Angewandte Chemie一区</a:t>
            </a: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01735" y="-64770"/>
            <a:ext cx="3381375"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89344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105" y="5137150"/>
            <a:ext cx="3769360" cy="1913255"/>
          </a:xfrm>
          <a:prstGeom prst="rect">
            <a:avLst/>
          </a:prstGeom>
        </p:spPr>
      </p:pic>
      <p:sp>
        <p:nvSpPr>
          <p:cNvPr id="26" name="文本框 25"/>
          <p:cNvSpPr txBox="1"/>
          <p:nvPr>
            <p:custDataLst>
              <p:tags r:id="rId4"/>
            </p:custDataLst>
          </p:nvPr>
        </p:nvSpPr>
        <p:spPr bwMode="auto">
          <a:xfrm>
            <a:off x="5500052" y="1937067"/>
            <a:ext cx="3270250" cy="81661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背景与</a:t>
            </a:r>
            <a:r>
              <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现状</a:t>
            </a:r>
            <a:endPar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27" name="任意多边形 4"/>
          <p:cNvSpPr/>
          <p:nvPr>
            <p:custDataLst>
              <p:tags r:id="rId5"/>
            </p:custDataLst>
          </p:nvPr>
        </p:nvSpPr>
        <p:spPr bwMode="auto">
          <a:xfrm>
            <a:off x="4091940" y="2129155"/>
            <a:ext cx="95885" cy="472440"/>
          </a:xfrm>
          <a:custGeom>
            <a:avLst/>
            <a:gdLst/>
            <a:ahLst/>
            <a:cxnLst>
              <a:cxn ang="0">
                <a:pos x="0" y="0"/>
              </a:cxn>
              <a:cxn ang="0">
                <a:pos x="179" y="0"/>
              </a:cxn>
              <a:cxn ang="0">
                <a:pos x="185" y="2"/>
              </a:cxn>
              <a:cxn ang="0">
                <a:pos x="186" y="7"/>
              </a:cxn>
              <a:cxn ang="0">
                <a:pos x="185" y="13"/>
              </a:cxn>
              <a:cxn ang="0">
                <a:pos x="179" y="15"/>
              </a:cxn>
              <a:cxn ang="0">
                <a:pos x="114" y="15"/>
              </a:cxn>
              <a:cxn ang="0">
                <a:pos x="114" y="935"/>
              </a:cxn>
              <a:cxn ang="0">
                <a:pos x="179" y="935"/>
              </a:cxn>
              <a:cxn ang="0">
                <a:pos x="183" y="936"/>
              </a:cxn>
              <a:cxn ang="0">
                <a:pos x="185" y="943"/>
              </a:cxn>
              <a:cxn ang="0">
                <a:pos x="179" y="953"/>
              </a:cxn>
              <a:cxn ang="0">
                <a:pos x="0" y="953"/>
              </a:cxn>
              <a:cxn ang="0">
                <a:pos x="0" y="0"/>
              </a:cxn>
            </a:cxnLst>
            <a:rect l="0" t="0" r="r" b="b"/>
            <a:pathLst>
              <a:path w="186" h="953">
                <a:moveTo>
                  <a:pt x="0" y="0"/>
                </a:moveTo>
                <a:cubicBezTo>
                  <a:pt x="179" y="0"/>
                  <a:pt x="179" y="0"/>
                  <a:pt x="179" y="0"/>
                </a:cubicBezTo>
                <a:cubicBezTo>
                  <a:pt x="182" y="0"/>
                  <a:pt x="183" y="1"/>
                  <a:pt x="185" y="2"/>
                </a:cubicBezTo>
                <a:cubicBezTo>
                  <a:pt x="186" y="3"/>
                  <a:pt x="186" y="5"/>
                  <a:pt x="186" y="7"/>
                </a:cubicBezTo>
                <a:cubicBezTo>
                  <a:pt x="186" y="10"/>
                  <a:pt x="186" y="12"/>
                  <a:pt x="185" y="13"/>
                </a:cubicBezTo>
                <a:cubicBezTo>
                  <a:pt x="183" y="15"/>
                  <a:pt x="182" y="15"/>
                  <a:pt x="179" y="15"/>
                </a:cubicBezTo>
                <a:cubicBezTo>
                  <a:pt x="114" y="15"/>
                  <a:pt x="114" y="15"/>
                  <a:pt x="114" y="15"/>
                </a:cubicBezTo>
                <a:cubicBezTo>
                  <a:pt x="114" y="935"/>
                  <a:pt x="114" y="935"/>
                  <a:pt x="114" y="935"/>
                </a:cubicBezTo>
                <a:cubicBezTo>
                  <a:pt x="179" y="935"/>
                  <a:pt x="179" y="935"/>
                  <a:pt x="179" y="935"/>
                </a:cubicBezTo>
                <a:cubicBezTo>
                  <a:pt x="183" y="936"/>
                  <a:pt x="183" y="936"/>
                  <a:pt x="183" y="936"/>
                </a:cubicBezTo>
                <a:cubicBezTo>
                  <a:pt x="184" y="938"/>
                  <a:pt x="185" y="940"/>
                  <a:pt x="185" y="943"/>
                </a:cubicBezTo>
                <a:cubicBezTo>
                  <a:pt x="185" y="947"/>
                  <a:pt x="183" y="950"/>
                  <a:pt x="179" y="953"/>
                </a:cubicBezTo>
                <a:cubicBezTo>
                  <a:pt x="0" y="953"/>
                  <a:pt x="0" y="953"/>
                  <a:pt x="0" y="953"/>
                </a:cubicBezTo>
                <a:lnTo>
                  <a:pt x="0" y="0"/>
                </a:lnTo>
                <a:close/>
              </a:path>
            </a:pathLst>
          </a:custGeom>
          <a:solidFill>
            <a:schemeClr val="accent1"/>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8" name="任意多边形 12"/>
          <p:cNvSpPr/>
          <p:nvPr>
            <p:custDataLst>
              <p:tags r:id="rId6"/>
            </p:custDataLst>
          </p:nvPr>
        </p:nvSpPr>
        <p:spPr bwMode="auto">
          <a:xfrm>
            <a:off x="5214620" y="2129155"/>
            <a:ext cx="117475" cy="472440"/>
          </a:xfrm>
          <a:custGeom>
            <a:avLst/>
            <a:gdLst/>
            <a:ahLst/>
            <a:cxnLst>
              <a:cxn ang="0">
                <a:pos x="77" y="15"/>
              </a:cxn>
              <a:cxn ang="0">
                <a:pos x="8" y="15"/>
              </a:cxn>
              <a:cxn ang="0">
                <a:pos x="4" y="8"/>
              </a:cxn>
              <a:cxn ang="0">
                <a:pos x="8" y="0"/>
              </a:cxn>
              <a:cxn ang="0">
                <a:pos x="190" y="0"/>
              </a:cxn>
              <a:cxn ang="0">
                <a:pos x="190" y="953"/>
              </a:cxn>
              <a:cxn ang="0">
                <a:pos x="8" y="953"/>
              </a:cxn>
              <a:cxn ang="0">
                <a:pos x="2" y="950"/>
              </a:cxn>
              <a:cxn ang="0">
                <a:pos x="0" y="944"/>
              </a:cxn>
              <a:cxn ang="0">
                <a:pos x="2" y="937"/>
              </a:cxn>
              <a:cxn ang="0">
                <a:pos x="8" y="935"/>
              </a:cxn>
              <a:cxn ang="0">
                <a:pos x="77" y="935"/>
              </a:cxn>
              <a:cxn ang="0">
                <a:pos x="77" y="15"/>
              </a:cxn>
            </a:cxnLst>
            <a:rect l="0" t="0" r="r" b="b"/>
            <a:pathLst>
              <a:path w="190" h="953">
                <a:moveTo>
                  <a:pt x="77" y="15"/>
                </a:moveTo>
                <a:cubicBezTo>
                  <a:pt x="8" y="15"/>
                  <a:pt x="8" y="15"/>
                  <a:pt x="8" y="15"/>
                </a:cubicBezTo>
                <a:cubicBezTo>
                  <a:pt x="6" y="13"/>
                  <a:pt x="4" y="10"/>
                  <a:pt x="4" y="8"/>
                </a:cubicBezTo>
                <a:cubicBezTo>
                  <a:pt x="4" y="5"/>
                  <a:pt x="6" y="2"/>
                  <a:pt x="8" y="0"/>
                </a:cubicBezTo>
                <a:cubicBezTo>
                  <a:pt x="190" y="0"/>
                  <a:pt x="190" y="0"/>
                  <a:pt x="190" y="0"/>
                </a:cubicBezTo>
                <a:cubicBezTo>
                  <a:pt x="190" y="953"/>
                  <a:pt x="190" y="953"/>
                  <a:pt x="190" y="953"/>
                </a:cubicBezTo>
                <a:cubicBezTo>
                  <a:pt x="8" y="953"/>
                  <a:pt x="8" y="953"/>
                  <a:pt x="8" y="953"/>
                </a:cubicBezTo>
                <a:cubicBezTo>
                  <a:pt x="6" y="953"/>
                  <a:pt x="4" y="952"/>
                  <a:pt x="2" y="950"/>
                </a:cubicBezTo>
                <a:cubicBezTo>
                  <a:pt x="1" y="949"/>
                  <a:pt x="0" y="947"/>
                  <a:pt x="0" y="944"/>
                </a:cubicBezTo>
                <a:cubicBezTo>
                  <a:pt x="0" y="941"/>
                  <a:pt x="1" y="939"/>
                  <a:pt x="2" y="937"/>
                </a:cubicBezTo>
                <a:cubicBezTo>
                  <a:pt x="4" y="935"/>
                  <a:pt x="6" y="935"/>
                  <a:pt x="8" y="935"/>
                </a:cubicBezTo>
                <a:cubicBezTo>
                  <a:pt x="77" y="935"/>
                  <a:pt x="77" y="935"/>
                  <a:pt x="77" y="935"/>
                </a:cubicBezTo>
                <a:lnTo>
                  <a:pt x="77" y="15"/>
                </a:lnTo>
                <a:close/>
              </a:path>
            </a:pathLst>
          </a:custGeom>
          <a:solidFill>
            <a:schemeClr val="accent1"/>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9" name="矩形 28"/>
          <p:cNvSpPr/>
          <p:nvPr>
            <p:custDataLst>
              <p:tags r:id="rId7"/>
            </p:custDataLst>
          </p:nvPr>
        </p:nvSpPr>
        <p:spPr>
          <a:xfrm>
            <a:off x="4411345" y="2157095"/>
            <a:ext cx="589915" cy="422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Autofit/>
          </a:bodyPr>
          <a:lstStyle/>
          <a:p>
            <a:pPr lvl="0" algn="ctr" fontAlgn="auto">
              <a:lnSpc>
                <a:spcPct val="120000"/>
              </a:lnSpc>
              <a:buClr>
                <a:prstClr val="white"/>
              </a:buClr>
            </a:pPr>
            <a:r>
              <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rPr>
              <a:t>01</a:t>
            </a:r>
            <a:endPar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3" name="文本框 32"/>
          <p:cNvSpPr txBox="1"/>
          <p:nvPr>
            <p:custDataLst>
              <p:tags r:id="rId8"/>
            </p:custDataLst>
          </p:nvPr>
        </p:nvSpPr>
        <p:spPr bwMode="auto">
          <a:xfrm>
            <a:off x="5500052" y="2982912"/>
            <a:ext cx="327025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方法与讨论</a:t>
            </a:r>
            <a:endPar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34" name="任意多边形 17"/>
          <p:cNvSpPr/>
          <p:nvPr>
            <p:custDataLst>
              <p:tags r:id="rId9"/>
            </p:custDataLst>
          </p:nvPr>
        </p:nvSpPr>
        <p:spPr bwMode="auto">
          <a:xfrm>
            <a:off x="4091940" y="3175000"/>
            <a:ext cx="121285" cy="462280"/>
          </a:xfrm>
          <a:custGeom>
            <a:avLst/>
            <a:gdLst/>
            <a:ahLst/>
            <a:cxnLst>
              <a:cxn ang="0">
                <a:pos x="0" y="0"/>
              </a:cxn>
              <a:cxn ang="0">
                <a:pos x="179" y="0"/>
              </a:cxn>
              <a:cxn ang="0">
                <a:pos x="185" y="2"/>
              </a:cxn>
              <a:cxn ang="0">
                <a:pos x="186" y="7"/>
              </a:cxn>
              <a:cxn ang="0">
                <a:pos x="185" y="13"/>
              </a:cxn>
              <a:cxn ang="0">
                <a:pos x="179" y="15"/>
              </a:cxn>
              <a:cxn ang="0">
                <a:pos x="114" y="15"/>
              </a:cxn>
              <a:cxn ang="0">
                <a:pos x="114" y="935"/>
              </a:cxn>
              <a:cxn ang="0">
                <a:pos x="179" y="935"/>
              </a:cxn>
              <a:cxn ang="0">
                <a:pos x="183" y="936"/>
              </a:cxn>
              <a:cxn ang="0">
                <a:pos x="185" y="943"/>
              </a:cxn>
              <a:cxn ang="0">
                <a:pos x="179" y="953"/>
              </a:cxn>
              <a:cxn ang="0">
                <a:pos x="0" y="953"/>
              </a:cxn>
              <a:cxn ang="0">
                <a:pos x="0" y="0"/>
              </a:cxn>
            </a:cxnLst>
            <a:rect l="0" t="0" r="r" b="b"/>
            <a:pathLst>
              <a:path w="186" h="953">
                <a:moveTo>
                  <a:pt x="0" y="0"/>
                </a:moveTo>
                <a:cubicBezTo>
                  <a:pt x="179" y="0"/>
                  <a:pt x="179" y="0"/>
                  <a:pt x="179" y="0"/>
                </a:cubicBezTo>
                <a:cubicBezTo>
                  <a:pt x="182" y="0"/>
                  <a:pt x="183" y="1"/>
                  <a:pt x="185" y="2"/>
                </a:cubicBezTo>
                <a:cubicBezTo>
                  <a:pt x="186" y="3"/>
                  <a:pt x="186" y="5"/>
                  <a:pt x="186" y="7"/>
                </a:cubicBezTo>
                <a:cubicBezTo>
                  <a:pt x="186" y="10"/>
                  <a:pt x="186" y="12"/>
                  <a:pt x="185" y="13"/>
                </a:cubicBezTo>
                <a:cubicBezTo>
                  <a:pt x="183" y="15"/>
                  <a:pt x="182" y="15"/>
                  <a:pt x="179" y="15"/>
                </a:cubicBezTo>
                <a:cubicBezTo>
                  <a:pt x="114" y="15"/>
                  <a:pt x="114" y="15"/>
                  <a:pt x="114" y="15"/>
                </a:cubicBezTo>
                <a:cubicBezTo>
                  <a:pt x="114" y="935"/>
                  <a:pt x="114" y="935"/>
                  <a:pt x="114" y="935"/>
                </a:cubicBezTo>
                <a:cubicBezTo>
                  <a:pt x="179" y="935"/>
                  <a:pt x="179" y="935"/>
                  <a:pt x="179" y="935"/>
                </a:cubicBezTo>
                <a:cubicBezTo>
                  <a:pt x="183" y="936"/>
                  <a:pt x="183" y="936"/>
                  <a:pt x="183" y="936"/>
                </a:cubicBezTo>
                <a:cubicBezTo>
                  <a:pt x="184" y="938"/>
                  <a:pt x="185" y="940"/>
                  <a:pt x="185" y="943"/>
                </a:cubicBezTo>
                <a:cubicBezTo>
                  <a:pt x="185" y="947"/>
                  <a:pt x="183" y="950"/>
                  <a:pt x="179" y="953"/>
                </a:cubicBezTo>
                <a:cubicBezTo>
                  <a:pt x="0" y="953"/>
                  <a:pt x="0" y="953"/>
                  <a:pt x="0" y="953"/>
                </a:cubicBezTo>
                <a:lnTo>
                  <a:pt x="0" y="0"/>
                </a:lnTo>
                <a:close/>
              </a:path>
            </a:pathLst>
          </a:custGeom>
          <a:solidFill>
            <a:schemeClr val="accent2"/>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5" name="任意多边形 20"/>
          <p:cNvSpPr/>
          <p:nvPr>
            <p:custDataLst>
              <p:tags r:id="rId10"/>
            </p:custDataLst>
          </p:nvPr>
        </p:nvSpPr>
        <p:spPr bwMode="auto">
          <a:xfrm>
            <a:off x="5214620" y="3175000"/>
            <a:ext cx="107315" cy="467360"/>
          </a:xfrm>
          <a:custGeom>
            <a:avLst/>
            <a:gdLst/>
            <a:ahLst/>
            <a:cxnLst>
              <a:cxn ang="0">
                <a:pos x="77" y="15"/>
              </a:cxn>
              <a:cxn ang="0">
                <a:pos x="8" y="15"/>
              </a:cxn>
              <a:cxn ang="0">
                <a:pos x="4" y="8"/>
              </a:cxn>
              <a:cxn ang="0">
                <a:pos x="8" y="0"/>
              </a:cxn>
              <a:cxn ang="0">
                <a:pos x="190" y="0"/>
              </a:cxn>
              <a:cxn ang="0">
                <a:pos x="190" y="953"/>
              </a:cxn>
              <a:cxn ang="0">
                <a:pos x="8" y="953"/>
              </a:cxn>
              <a:cxn ang="0">
                <a:pos x="2" y="950"/>
              </a:cxn>
              <a:cxn ang="0">
                <a:pos x="0" y="944"/>
              </a:cxn>
              <a:cxn ang="0">
                <a:pos x="2" y="937"/>
              </a:cxn>
              <a:cxn ang="0">
                <a:pos x="8" y="935"/>
              </a:cxn>
              <a:cxn ang="0">
                <a:pos x="77" y="935"/>
              </a:cxn>
              <a:cxn ang="0">
                <a:pos x="77" y="15"/>
              </a:cxn>
            </a:cxnLst>
            <a:rect l="0" t="0" r="r" b="b"/>
            <a:pathLst>
              <a:path w="190" h="953">
                <a:moveTo>
                  <a:pt x="77" y="15"/>
                </a:moveTo>
                <a:cubicBezTo>
                  <a:pt x="8" y="15"/>
                  <a:pt x="8" y="15"/>
                  <a:pt x="8" y="15"/>
                </a:cubicBezTo>
                <a:cubicBezTo>
                  <a:pt x="6" y="13"/>
                  <a:pt x="4" y="10"/>
                  <a:pt x="4" y="8"/>
                </a:cubicBezTo>
                <a:cubicBezTo>
                  <a:pt x="4" y="5"/>
                  <a:pt x="6" y="2"/>
                  <a:pt x="8" y="0"/>
                </a:cubicBezTo>
                <a:cubicBezTo>
                  <a:pt x="190" y="0"/>
                  <a:pt x="190" y="0"/>
                  <a:pt x="190" y="0"/>
                </a:cubicBezTo>
                <a:cubicBezTo>
                  <a:pt x="190" y="953"/>
                  <a:pt x="190" y="953"/>
                  <a:pt x="190" y="953"/>
                </a:cubicBezTo>
                <a:cubicBezTo>
                  <a:pt x="8" y="953"/>
                  <a:pt x="8" y="953"/>
                  <a:pt x="8" y="953"/>
                </a:cubicBezTo>
                <a:cubicBezTo>
                  <a:pt x="6" y="953"/>
                  <a:pt x="4" y="952"/>
                  <a:pt x="2" y="950"/>
                </a:cubicBezTo>
                <a:cubicBezTo>
                  <a:pt x="1" y="949"/>
                  <a:pt x="0" y="947"/>
                  <a:pt x="0" y="944"/>
                </a:cubicBezTo>
                <a:cubicBezTo>
                  <a:pt x="0" y="941"/>
                  <a:pt x="1" y="939"/>
                  <a:pt x="2" y="937"/>
                </a:cubicBezTo>
                <a:cubicBezTo>
                  <a:pt x="4" y="935"/>
                  <a:pt x="6" y="935"/>
                  <a:pt x="8" y="935"/>
                </a:cubicBezTo>
                <a:cubicBezTo>
                  <a:pt x="77" y="935"/>
                  <a:pt x="77" y="935"/>
                  <a:pt x="77" y="935"/>
                </a:cubicBezTo>
                <a:lnTo>
                  <a:pt x="77" y="15"/>
                </a:lnTo>
                <a:close/>
              </a:path>
            </a:pathLst>
          </a:custGeom>
          <a:solidFill>
            <a:schemeClr val="accent2"/>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6" name="矩形 35"/>
          <p:cNvSpPr/>
          <p:nvPr>
            <p:custDataLst>
              <p:tags r:id="rId11"/>
            </p:custDataLst>
          </p:nvPr>
        </p:nvSpPr>
        <p:spPr>
          <a:xfrm>
            <a:off x="4411345" y="3186430"/>
            <a:ext cx="625475" cy="4279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Autofit/>
          </a:bodyPr>
          <a:lstStyle/>
          <a:p>
            <a:pPr lvl="0" algn="ctr" fontAlgn="auto">
              <a:lnSpc>
                <a:spcPct val="120000"/>
              </a:lnSpc>
              <a:buClr>
                <a:prstClr val="white"/>
              </a:buClr>
            </a:pPr>
            <a:r>
              <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rPr>
              <a:t>02</a:t>
            </a:r>
            <a:endPar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7" name="文本框 36"/>
          <p:cNvSpPr txBox="1"/>
          <p:nvPr>
            <p:custDataLst>
              <p:tags r:id="rId12"/>
            </p:custDataLst>
          </p:nvPr>
        </p:nvSpPr>
        <p:spPr bwMode="auto">
          <a:xfrm>
            <a:off x="5500052" y="4028757"/>
            <a:ext cx="3270250"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总结与展望</a:t>
            </a:r>
            <a:endParaRPr lang="zh-CN" altLang="en-US" sz="2800" b="1" spc="20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38" name="任意多边形 24"/>
          <p:cNvSpPr/>
          <p:nvPr>
            <p:custDataLst>
              <p:tags r:id="rId13"/>
            </p:custDataLst>
          </p:nvPr>
        </p:nvSpPr>
        <p:spPr bwMode="auto">
          <a:xfrm>
            <a:off x="4091940" y="4220845"/>
            <a:ext cx="126365" cy="462280"/>
          </a:xfrm>
          <a:custGeom>
            <a:avLst/>
            <a:gdLst/>
            <a:ahLst/>
            <a:cxnLst>
              <a:cxn ang="0">
                <a:pos x="0" y="0"/>
              </a:cxn>
              <a:cxn ang="0">
                <a:pos x="179" y="0"/>
              </a:cxn>
              <a:cxn ang="0">
                <a:pos x="185" y="2"/>
              </a:cxn>
              <a:cxn ang="0">
                <a:pos x="186" y="7"/>
              </a:cxn>
              <a:cxn ang="0">
                <a:pos x="185" y="13"/>
              </a:cxn>
              <a:cxn ang="0">
                <a:pos x="179" y="15"/>
              </a:cxn>
              <a:cxn ang="0">
                <a:pos x="114" y="15"/>
              </a:cxn>
              <a:cxn ang="0">
                <a:pos x="114" y="935"/>
              </a:cxn>
              <a:cxn ang="0">
                <a:pos x="179" y="935"/>
              </a:cxn>
              <a:cxn ang="0">
                <a:pos x="183" y="936"/>
              </a:cxn>
              <a:cxn ang="0">
                <a:pos x="185" y="943"/>
              </a:cxn>
              <a:cxn ang="0">
                <a:pos x="179" y="953"/>
              </a:cxn>
              <a:cxn ang="0">
                <a:pos x="0" y="953"/>
              </a:cxn>
              <a:cxn ang="0">
                <a:pos x="0" y="0"/>
              </a:cxn>
            </a:cxnLst>
            <a:rect l="0" t="0" r="r" b="b"/>
            <a:pathLst>
              <a:path w="186" h="953">
                <a:moveTo>
                  <a:pt x="0" y="0"/>
                </a:moveTo>
                <a:cubicBezTo>
                  <a:pt x="179" y="0"/>
                  <a:pt x="179" y="0"/>
                  <a:pt x="179" y="0"/>
                </a:cubicBezTo>
                <a:cubicBezTo>
                  <a:pt x="182" y="0"/>
                  <a:pt x="183" y="1"/>
                  <a:pt x="185" y="2"/>
                </a:cubicBezTo>
                <a:cubicBezTo>
                  <a:pt x="186" y="3"/>
                  <a:pt x="186" y="5"/>
                  <a:pt x="186" y="7"/>
                </a:cubicBezTo>
                <a:cubicBezTo>
                  <a:pt x="186" y="10"/>
                  <a:pt x="186" y="12"/>
                  <a:pt x="185" y="13"/>
                </a:cubicBezTo>
                <a:cubicBezTo>
                  <a:pt x="183" y="15"/>
                  <a:pt x="182" y="15"/>
                  <a:pt x="179" y="15"/>
                </a:cubicBezTo>
                <a:cubicBezTo>
                  <a:pt x="114" y="15"/>
                  <a:pt x="114" y="15"/>
                  <a:pt x="114" y="15"/>
                </a:cubicBezTo>
                <a:cubicBezTo>
                  <a:pt x="114" y="935"/>
                  <a:pt x="114" y="935"/>
                  <a:pt x="114" y="935"/>
                </a:cubicBezTo>
                <a:cubicBezTo>
                  <a:pt x="179" y="935"/>
                  <a:pt x="179" y="935"/>
                  <a:pt x="179" y="935"/>
                </a:cubicBezTo>
                <a:cubicBezTo>
                  <a:pt x="183" y="936"/>
                  <a:pt x="183" y="936"/>
                  <a:pt x="183" y="936"/>
                </a:cubicBezTo>
                <a:cubicBezTo>
                  <a:pt x="184" y="938"/>
                  <a:pt x="185" y="940"/>
                  <a:pt x="185" y="943"/>
                </a:cubicBezTo>
                <a:cubicBezTo>
                  <a:pt x="185" y="947"/>
                  <a:pt x="183" y="950"/>
                  <a:pt x="179" y="953"/>
                </a:cubicBezTo>
                <a:cubicBezTo>
                  <a:pt x="0" y="953"/>
                  <a:pt x="0" y="953"/>
                  <a:pt x="0" y="953"/>
                </a:cubicBezTo>
                <a:lnTo>
                  <a:pt x="0" y="0"/>
                </a:lnTo>
                <a:close/>
              </a:path>
            </a:pathLst>
          </a:custGeom>
          <a:solidFill>
            <a:schemeClr val="accent1"/>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9" name="任意多边形 25"/>
          <p:cNvSpPr/>
          <p:nvPr>
            <p:custDataLst>
              <p:tags r:id="rId14"/>
            </p:custDataLst>
          </p:nvPr>
        </p:nvSpPr>
        <p:spPr bwMode="auto">
          <a:xfrm>
            <a:off x="5214620" y="4220845"/>
            <a:ext cx="107315" cy="457200"/>
          </a:xfrm>
          <a:custGeom>
            <a:avLst/>
            <a:gdLst/>
            <a:ahLst/>
            <a:cxnLst>
              <a:cxn ang="0">
                <a:pos x="77" y="15"/>
              </a:cxn>
              <a:cxn ang="0">
                <a:pos x="8" y="15"/>
              </a:cxn>
              <a:cxn ang="0">
                <a:pos x="4" y="8"/>
              </a:cxn>
              <a:cxn ang="0">
                <a:pos x="8" y="0"/>
              </a:cxn>
              <a:cxn ang="0">
                <a:pos x="190" y="0"/>
              </a:cxn>
              <a:cxn ang="0">
                <a:pos x="190" y="953"/>
              </a:cxn>
              <a:cxn ang="0">
                <a:pos x="8" y="953"/>
              </a:cxn>
              <a:cxn ang="0">
                <a:pos x="2" y="950"/>
              </a:cxn>
              <a:cxn ang="0">
                <a:pos x="0" y="944"/>
              </a:cxn>
              <a:cxn ang="0">
                <a:pos x="2" y="937"/>
              </a:cxn>
              <a:cxn ang="0">
                <a:pos x="8" y="935"/>
              </a:cxn>
              <a:cxn ang="0">
                <a:pos x="77" y="935"/>
              </a:cxn>
              <a:cxn ang="0">
                <a:pos x="77" y="15"/>
              </a:cxn>
            </a:cxnLst>
            <a:rect l="0" t="0" r="r" b="b"/>
            <a:pathLst>
              <a:path w="190" h="953">
                <a:moveTo>
                  <a:pt x="77" y="15"/>
                </a:moveTo>
                <a:cubicBezTo>
                  <a:pt x="8" y="15"/>
                  <a:pt x="8" y="15"/>
                  <a:pt x="8" y="15"/>
                </a:cubicBezTo>
                <a:cubicBezTo>
                  <a:pt x="6" y="13"/>
                  <a:pt x="4" y="10"/>
                  <a:pt x="4" y="8"/>
                </a:cubicBezTo>
                <a:cubicBezTo>
                  <a:pt x="4" y="5"/>
                  <a:pt x="6" y="2"/>
                  <a:pt x="8" y="0"/>
                </a:cubicBezTo>
                <a:cubicBezTo>
                  <a:pt x="190" y="0"/>
                  <a:pt x="190" y="0"/>
                  <a:pt x="190" y="0"/>
                </a:cubicBezTo>
                <a:cubicBezTo>
                  <a:pt x="190" y="953"/>
                  <a:pt x="190" y="953"/>
                  <a:pt x="190" y="953"/>
                </a:cubicBezTo>
                <a:cubicBezTo>
                  <a:pt x="8" y="953"/>
                  <a:pt x="8" y="953"/>
                  <a:pt x="8" y="953"/>
                </a:cubicBezTo>
                <a:cubicBezTo>
                  <a:pt x="6" y="953"/>
                  <a:pt x="4" y="952"/>
                  <a:pt x="2" y="950"/>
                </a:cubicBezTo>
                <a:cubicBezTo>
                  <a:pt x="1" y="949"/>
                  <a:pt x="0" y="947"/>
                  <a:pt x="0" y="944"/>
                </a:cubicBezTo>
                <a:cubicBezTo>
                  <a:pt x="0" y="941"/>
                  <a:pt x="1" y="939"/>
                  <a:pt x="2" y="937"/>
                </a:cubicBezTo>
                <a:cubicBezTo>
                  <a:pt x="4" y="935"/>
                  <a:pt x="6" y="935"/>
                  <a:pt x="8" y="935"/>
                </a:cubicBezTo>
                <a:cubicBezTo>
                  <a:pt x="77" y="935"/>
                  <a:pt x="77" y="935"/>
                  <a:pt x="77" y="935"/>
                </a:cubicBezTo>
                <a:lnTo>
                  <a:pt x="77" y="15"/>
                </a:lnTo>
                <a:close/>
              </a:path>
            </a:pathLst>
          </a:custGeom>
          <a:solidFill>
            <a:schemeClr val="accent1"/>
          </a:solidFill>
          <a:ln w="9525">
            <a:noFill/>
            <a:round/>
          </a:ln>
        </p:spPr>
        <p:txBody>
          <a:bodyPr wrap="square" anchor="ctr">
            <a:normAutofit/>
          </a:bodyPr>
          <a:lstStyle/>
          <a:p>
            <a:pPr algn="ctr" fontAlgn="auto">
              <a:lnSpc>
                <a:spcPct val="120000"/>
              </a:lnSpc>
            </a:pPr>
            <a:endParaRPr sz="28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40" name="矩形 39"/>
          <p:cNvSpPr/>
          <p:nvPr>
            <p:custDataLst>
              <p:tags r:id="rId15"/>
            </p:custDataLst>
          </p:nvPr>
        </p:nvSpPr>
        <p:spPr>
          <a:xfrm>
            <a:off x="4411345" y="4220845"/>
            <a:ext cx="610235" cy="433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Autofit/>
          </a:bodyPr>
          <a:lstStyle/>
          <a:p>
            <a:pPr lvl="0" algn="ctr" fontAlgn="auto">
              <a:lnSpc>
                <a:spcPct val="120000"/>
              </a:lnSpc>
              <a:buClr>
                <a:prstClr val="white"/>
              </a:buClr>
            </a:pPr>
            <a:r>
              <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rPr>
              <a:t>03</a:t>
            </a:r>
            <a:endParaRPr lang="en-US" altLang="zh-CN" sz="2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nvGrpSpPr>
          <p:cNvPr id="44" name="组合 43"/>
          <p:cNvGrpSpPr/>
          <p:nvPr>
            <p:custDataLst>
              <p:tags r:id="rId16"/>
            </p:custDataLst>
          </p:nvPr>
        </p:nvGrpSpPr>
        <p:grpSpPr>
          <a:xfrm>
            <a:off x="1271270" y="2813050"/>
            <a:ext cx="2840989" cy="986155"/>
            <a:chOff x="879088" y="158775"/>
            <a:chExt cx="3401970" cy="1149463"/>
          </a:xfrm>
        </p:grpSpPr>
        <p:sp>
          <p:nvSpPr>
            <p:cNvPr id="45" name="文本框 49"/>
            <p:cNvSpPr txBox="1"/>
            <p:nvPr>
              <p:custDataLst>
                <p:tags r:id="rId17"/>
              </p:custDataLst>
            </p:nvPr>
          </p:nvSpPr>
          <p:spPr>
            <a:xfrm>
              <a:off x="879088" y="891677"/>
              <a:ext cx="3292475" cy="416561"/>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700" b="1" spc="600">
                  <a:solidFill>
                    <a:schemeClr val="dk1">
                      <a:lumMod val="85000"/>
                      <a:lumOff val="15000"/>
                    </a:schemeClr>
                  </a:solidFill>
                  <a:uFillTx/>
                  <a:latin typeface="Arial" panose="020B0604020202020204" pitchFamily="34" charset="0"/>
                  <a:ea typeface="微软雅黑" panose="020B0503020204020204" charset="-122"/>
                  <a:sym typeface="+mn-ea"/>
                </a:rPr>
                <a:t>CONTENTS</a:t>
              </a:r>
              <a:endParaRPr lang="en-US" altLang="zh-CN" sz="1700" b="1" spc="600">
                <a:solidFill>
                  <a:schemeClr val="dk1">
                    <a:lumMod val="85000"/>
                    <a:lumOff val="15000"/>
                  </a:schemeClr>
                </a:solidFill>
                <a:uFillTx/>
                <a:latin typeface="Arial" panose="020B0604020202020204" pitchFamily="34" charset="0"/>
                <a:ea typeface="微软雅黑" panose="020B0503020204020204" charset="-122"/>
                <a:sym typeface="+mn-ea"/>
              </a:endParaRPr>
            </a:p>
          </p:txBody>
        </p:sp>
        <p:sp>
          <p:nvSpPr>
            <p:cNvPr id="46" name="文本框 50"/>
            <p:cNvSpPr txBox="1"/>
            <p:nvPr>
              <p:custDataLst>
                <p:tags r:id="rId18"/>
              </p:custDataLst>
            </p:nvPr>
          </p:nvSpPr>
          <p:spPr>
            <a:xfrm>
              <a:off x="903420" y="158775"/>
              <a:ext cx="3377638" cy="699448"/>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33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rPr>
                <a:t>目 录</a:t>
              </a:r>
              <a:endParaRPr lang="zh-CN" altLang="en-US" sz="33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8300"/>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620" y="0"/>
            <a:ext cx="2476500" cy="76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740" y="5137150"/>
            <a:ext cx="3769360" cy="1913255"/>
          </a:xfrm>
          <a:prstGeom prst="rect">
            <a:avLst/>
          </a:prstGeom>
        </p:spPr>
      </p:pic>
      <p:sp>
        <p:nvSpPr>
          <p:cNvPr id="18" name="文本框 17"/>
          <p:cNvSpPr txBox="1"/>
          <p:nvPr/>
        </p:nvSpPr>
        <p:spPr>
          <a:xfrm>
            <a:off x="90170" y="185420"/>
            <a:ext cx="4064000" cy="583565"/>
          </a:xfrm>
          <a:prstGeom prst="rect">
            <a:avLst/>
          </a:prstGeom>
          <a:noFill/>
        </p:spPr>
        <p:txBody>
          <a:bodyPr wrap="square" rtlCol="0">
            <a:spAutoFit/>
          </a:bodyPr>
          <a:p>
            <a:r>
              <a:rPr lang="zh-CN" altLang="en-US" sz="3200" b="1"/>
              <a:t>背景与现状</a:t>
            </a:r>
            <a:endParaRPr lang="zh-CN" altLang="en-US" sz="3200" b="1"/>
          </a:p>
        </p:txBody>
      </p:sp>
      <p:pic>
        <p:nvPicPr>
          <p:cNvPr id="19" name="图片 18"/>
          <p:cNvPicPr>
            <a:picLocks noChangeAspect="1"/>
          </p:cNvPicPr>
          <p:nvPr/>
        </p:nvPicPr>
        <p:blipFill>
          <a:blip r:embed="rId4">
            <a:clrChange>
              <a:clrFrom>
                <a:srgbClr val="F0F7F1">
                  <a:alpha val="100000"/>
                </a:srgbClr>
              </a:clrFrom>
              <a:clrTo>
                <a:srgbClr val="F0F7F1">
                  <a:alpha val="100000"/>
                  <a:alpha val="0"/>
                </a:srgbClr>
              </a:clrTo>
            </a:clrChange>
          </a:blip>
          <a:stretch>
            <a:fillRect/>
          </a:stretch>
        </p:blipFill>
        <p:spPr>
          <a:xfrm>
            <a:off x="90170" y="1234440"/>
            <a:ext cx="6790055" cy="4196715"/>
          </a:xfrm>
          <a:prstGeom prst="rect">
            <a:avLst/>
          </a:prstGeom>
        </p:spPr>
      </p:pic>
      <p:sp>
        <p:nvSpPr>
          <p:cNvPr id="11" name="文本框 10"/>
          <p:cNvSpPr txBox="1"/>
          <p:nvPr/>
        </p:nvSpPr>
        <p:spPr>
          <a:xfrm>
            <a:off x="7623810" y="3226435"/>
            <a:ext cx="3367405" cy="1417320"/>
          </a:xfrm>
          <a:prstGeom prst="rect">
            <a:avLst/>
          </a:prstGeom>
          <a:noFill/>
        </p:spPr>
        <p:txBody>
          <a:bodyPr wrap="square" rtlCol="0">
            <a:noAutofit/>
          </a:bodyPr>
          <a:p>
            <a:pPr>
              <a:lnSpc>
                <a:spcPct val="120000"/>
              </a:lnSpc>
            </a:pPr>
            <a:r>
              <a:rPr lang="zh-CN" altLang="en-US"/>
              <a:t>介绍常规</a:t>
            </a:r>
            <a:r>
              <a:rPr lang="en-US" altLang="zh-CN"/>
              <a:t>EDR</a:t>
            </a:r>
            <a:r>
              <a:rPr lang="zh-CN" altLang="en-US"/>
              <a:t>泄露路径以及通过改变燃料链结构实现</a:t>
            </a:r>
            <a:r>
              <a:rPr lang="en-US" altLang="zh-CN"/>
              <a:t>EDR</a:t>
            </a:r>
            <a:r>
              <a:rPr lang="zh-CN" altLang="en-US"/>
              <a:t>信号泄露阻断策略</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6820" y="102870"/>
            <a:ext cx="2066290" cy="641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740" y="5137150"/>
            <a:ext cx="3769360" cy="1913255"/>
          </a:xfrm>
          <a:prstGeom prst="rect">
            <a:avLst/>
          </a:prstGeom>
        </p:spPr>
      </p:pic>
      <p:pic>
        <p:nvPicPr>
          <p:cNvPr id="11" name="图片 10"/>
          <p:cNvPicPr>
            <a:picLocks noChangeAspect="1"/>
          </p:cNvPicPr>
          <p:nvPr/>
        </p:nvPicPr>
        <p:blipFill>
          <a:blip r:embed="rId4">
            <a:clrChange>
              <a:clrFrom>
                <a:srgbClr val="F0F7F1">
                  <a:alpha val="100000"/>
                </a:srgbClr>
              </a:clrFrom>
              <a:clrTo>
                <a:srgbClr val="F0F7F1">
                  <a:alpha val="100000"/>
                  <a:alpha val="0"/>
                </a:srgbClr>
              </a:clrTo>
            </a:clrChange>
          </a:blip>
          <a:stretch>
            <a:fillRect/>
          </a:stretch>
        </p:blipFill>
        <p:spPr>
          <a:xfrm>
            <a:off x="5109845" y="674370"/>
            <a:ext cx="7001510" cy="6183630"/>
          </a:xfrm>
          <a:prstGeom prst="rect">
            <a:avLst/>
          </a:prstGeom>
        </p:spPr>
      </p:pic>
      <p:sp>
        <p:nvSpPr>
          <p:cNvPr id="19" name="文本框 18"/>
          <p:cNvSpPr txBox="1"/>
          <p:nvPr/>
        </p:nvSpPr>
        <p:spPr>
          <a:xfrm>
            <a:off x="92075" y="145415"/>
            <a:ext cx="4064000" cy="583565"/>
          </a:xfrm>
          <a:prstGeom prst="rect">
            <a:avLst/>
          </a:prstGeom>
          <a:noFill/>
        </p:spPr>
        <p:txBody>
          <a:bodyPr wrap="square" rtlCol="0">
            <a:spAutoFit/>
          </a:bodyPr>
          <a:p>
            <a:r>
              <a:rPr lang="zh-CN" altLang="en-US" sz="3200" b="1"/>
              <a:t>方法与讨论</a:t>
            </a:r>
            <a:endParaRPr lang="zh-CN" altLang="en-US" sz="3200" b="1"/>
          </a:p>
        </p:txBody>
      </p:sp>
      <p:sp>
        <p:nvSpPr>
          <p:cNvPr id="13" name="文本框 12"/>
          <p:cNvSpPr txBox="1"/>
          <p:nvPr/>
        </p:nvSpPr>
        <p:spPr>
          <a:xfrm>
            <a:off x="212090" y="1608455"/>
            <a:ext cx="4150360" cy="854710"/>
          </a:xfrm>
          <a:prstGeom prst="rect">
            <a:avLst/>
          </a:prstGeom>
          <a:noFill/>
        </p:spPr>
        <p:txBody>
          <a:bodyPr wrap="square" rtlCol="0">
            <a:noAutofit/>
          </a:bodyPr>
          <a:p>
            <a:pPr>
              <a:lnSpc>
                <a:spcPct val="120000"/>
              </a:lnSpc>
            </a:pPr>
            <a:r>
              <a:rPr lang="zh-CN" altLang="en-US"/>
              <a:t>基于</a:t>
            </a:r>
            <a:r>
              <a:rPr lang="en-US" altLang="zh-CN"/>
              <a:t>DNA</a:t>
            </a:r>
            <a:r>
              <a:rPr lang="zh-CN" altLang="en-US"/>
              <a:t>酶催化的顺序激活</a:t>
            </a:r>
            <a:r>
              <a:rPr lang="zh-CN" altLang="en-US">
                <a:sym typeface="+mn-ea"/>
              </a:rPr>
              <a:t>Dz-EDR系统的模块构成</a:t>
            </a:r>
            <a:r>
              <a:rPr lang="zh-CN" altLang="en-US">
                <a:sym typeface="+mn-ea"/>
              </a:rPr>
              <a:t>及总工作</a:t>
            </a:r>
            <a:r>
              <a:rPr lang="zh-CN" altLang="en-US">
                <a:sym typeface="+mn-ea"/>
              </a:rPr>
              <a:t>原理</a:t>
            </a:r>
            <a:endParaRPr lang="zh-CN" altLang="en-US">
              <a:sym typeface="+mn-ea"/>
            </a:endParaRPr>
          </a:p>
        </p:txBody>
      </p:sp>
      <p:sp>
        <p:nvSpPr>
          <p:cNvPr id="17" name="文本框 16"/>
          <p:cNvSpPr txBox="1"/>
          <p:nvPr/>
        </p:nvSpPr>
        <p:spPr>
          <a:xfrm>
            <a:off x="154305" y="3342005"/>
            <a:ext cx="4634230" cy="2807970"/>
          </a:xfrm>
          <a:prstGeom prst="rect">
            <a:avLst/>
          </a:prstGeom>
          <a:noFill/>
        </p:spPr>
        <p:txBody>
          <a:bodyPr wrap="square" rtlCol="0">
            <a:noAutofit/>
          </a:bodyPr>
          <a:p>
            <a:pPr algn="l">
              <a:lnSpc>
                <a:spcPct val="120000"/>
              </a:lnSpc>
              <a:buClrTx/>
              <a:buSzTx/>
              <a:buFontTx/>
            </a:pPr>
            <a:r>
              <a:rPr lang="zh-CN" altLang="en-US">
                <a:sym typeface="+mn-ea"/>
              </a:rPr>
              <a:t>在整个过程中miR—21作为催化剂，通过一系列分支迁移和熵驱动的反应过程触发EDR系统。一旦DzEDR系统的传感功能被TK1 mRNA激活，通过mRNA激活的DNAzyme的连续切割反应产生大量片段2，用于连续激发miR-21触发的EDR模块，产生显著放大的读出信号。</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1845" y="-20955"/>
            <a:ext cx="243014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740" y="5137150"/>
            <a:ext cx="3769360" cy="1913255"/>
          </a:xfrm>
          <a:prstGeom prst="rect">
            <a:avLst/>
          </a:prstGeom>
        </p:spPr>
      </p:pic>
      <p:sp>
        <p:nvSpPr>
          <p:cNvPr id="11" name="文本框 10"/>
          <p:cNvSpPr txBox="1"/>
          <p:nvPr/>
        </p:nvSpPr>
        <p:spPr>
          <a:xfrm>
            <a:off x="87630" y="195580"/>
            <a:ext cx="4064000" cy="368300"/>
          </a:xfrm>
          <a:prstGeom prst="rect">
            <a:avLst/>
          </a:prstGeom>
          <a:noFill/>
        </p:spPr>
        <p:txBody>
          <a:bodyPr wrap="square" rtlCol="0">
            <a:spAutoFit/>
          </a:bodyPr>
          <a:p>
            <a:endParaRPr lang="zh-CN" altLang="en-US"/>
          </a:p>
        </p:txBody>
      </p:sp>
      <p:pic>
        <p:nvPicPr>
          <p:cNvPr id="18" name="图片 17"/>
          <p:cNvPicPr>
            <a:picLocks noChangeAspect="1"/>
          </p:cNvPicPr>
          <p:nvPr/>
        </p:nvPicPr>
        <p:blipFill>
          <a:blip r:embed="rId4"/>
          <a:stretch>
            <a:fillRect/>
          </a:stretch>
        </p:blipFill>
        <p:spPr>
          <a:xfrm>
            <a:off x="87630" y="1369060"/>
            <a:ext cx="5031105" cy="3590290"/>
          </a:xfrm>
          <a:prstGeom prst="rect">
            <a:avLst/>
          </a:prstGeom>
        </p:spPr>
      </p:pic>
      <p:pic>
        <p:nvPicPr>
          <p:cNvPr id="19" name="图片 18"/>
          <p:cNvPicPr>
            <a:picLocks noChangeAspect="1"/>
          </p:cNvPicPr>
          <p:nvPr/>
        </p:nvPicPr>
        <p:blipFill>
          <a:blip r:embed="rId5"/>
          <a:stretch>
            <a:fillRect/>
          </a:stretch>
        </p:blipFill>
        <p:spPr>
          <a:xfrm>
            <a:off x="5201285" y="1191895"/>
            <a:ext cx="6471285" cy="5212080"/>
          </a:xfrm>
          <a:prstGeom prst="rect">
            <a:avLst/>
          </a:prstGeom>
        </p:spPr>
      </p:pic>
      <p:sp>
        <p:nvSpPr>
          <p:cNvPr id="23" name="文本框 22"/>
          <p:cNvSpPr txBox="1"/>
          <p:nvPr/>
        </p:nvSpPr>
        <p:spPr>
          <a:xfrm>
            <a:off x="5977890" y="949960"/>
            <a:ext cx="6991350" cy="331470"/>
          </a:xfrm>
          <a:prstGeom prst="rect">
            <a:avLst/>
          </a:prstGeom>
          <a:noFill/>
        </p:spPr>
        <p:txBody>
          <a:bodyPr wrap="square" rtlCol="0">
            <a:noAutofit/>
          </a:bodyPr>
          <a:p>
            <a:r>
              <a:rPr lang="zh-CN" altLang="en-US">
                <a:cs typeface="+mn-lt"/>
              </a:rPr>
              <a:t>对完整的</a:t>
            </a:r>
            <a:r>
              <a:rPr lang="en-US" altLang="zh-CN">
                <a:cs typeface="+mn-lt"/>
              </a:rPr>
              <a:t>Dz-EDR</a:t>
            </a:r>
            <a:r>
              <a:rPr lang="zh-CN" altLang="en-US">
                <a:cs typeface="+mn-lt"/>
              </a:rPr>
              <a:t>系统的可行性</a:t>
            </a:r>
            <a:r>
              <a:rPr lang="zh-CN" altLang="en-US">
                <a:cs typeface="+mn-lt"/>
              </a:rPr>
              <a:t>进行探究</a:t>
            </a:r>
            <a:endParaRPr lang="zh-CN" altLang="en-US">
              <a:cs typeface="+mn-lt"/>
            </a:endParaRPr>
          </a:p>
        </p:txBody>
      </p:sp>
      <p:sp>
        <p:nvSpPr>
          <p:cNvPr id="12" name="文本框 11"/>
          <p:cNvSpPr txBox="1"/>
          <p:nvPr/>
        </p:nvSpPr>
        <p:spPr>
          <a:xfrm>
            <a:off x="469900" y="5282565"/>
            <a:ext cx="4414520" cy="922020"/>
          </a:xfrm>
          <a:prstGeom prst="rect">
            <a:avLst/>
          </a:prstGeom>
          <a:noFill/>
        </p:spPr>
        <p:txBody>
          <a:bodyPr wrap="square" rtlCol="0">
            <a:spAutoFit/>
          </a:bodyPr>
          <a:p>
            <a:r>
              <a:rPr lang="zh-CN" altLang="en-US"/>
              <a:t>通过凝胶电泳实验</a:t>
            </a:r>
            <a:r>
              <a:rPr lang="en-US" altLang="zh-CN"/>
              <a:t>(PAGE)</a:t>
            </a:r>
            <a:r>
              <a:rPr lang="zh-CN" altLang="en-US"/>
              <a:t>对两个分模块</a:t>
            </a:r>
            <a:r>
              <a:rPr lang="en-US" altLang="zh-CN"/>
              <a:t>(</a:t>
            </a:r>
            <a:r>
              <a:rPr lang="zh-CN" altLang="en-US"/>
              <a:t>燃料转换模块和</a:t>
            </a:r>
            <a:r>
              <a:rPr lang="en-US" altLang="zh-CN"/>
              <a:t>miRNA</a:t>
            </a:r>
            <a:r>
              <a:rPr lang="zh-CN" altLang="en-US"/>
              <a:t>传感模块）</a:t>
            </a:r>
            <a:r>
              <a:rPr lang="zh-CN" altLang="en-US"/>
              <a:t>分别探究</a:t>
            </a:r>
            <a:r>
              <a:rPr lang="zh-CN" altLang="en-US"/>
              <a:t>从而验证了这两种组成体系</a:t>
            </a:r>
            <a:r>
              <a:rPr lang="zh-CN" altLang="en-US"/>
              <a:t>的可行性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8580" y="6237605"/>
            <a:ext cx="1692275" cy="5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148070"/>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a:clrChange>
              <a:clrFrom>
                <a:srgbClr val="F0F7F1">
                  <a:alpha val="100000"/>
                </a:srgbClr>
              </a:clrFrom>
              <a:clrTo>
                <a:srgbClr val="F0F7F1">
                  <a:alpha val="100000"/>
                  <a:alpha val="0"/>
                </a:srgbClr>
              </a:clrTo>
            </a:clrChange>
          </a:blip>
          <a:stretch>
            <a:fillRect/>
          </a:stretch>
        </p:blipFill>
        <p:spPr>
          <a:xfrm>
            <a:off x="172720" y="932815"/>
            <a:ext cx="6357620" cy="4992370"/>
          </a:xfrm>
          <a:prstGeom prst="rect">
            <a:avLst/>
          </a:prstGeom>
        </p:spPr>
      </p:pic>
      <p:sp>
        <p:nvSpPr>
          <p:cNvPr id="12" name="文本框 11"/>
          <p:cNvSpPr txBox="1"/>
          <p:nvPr/>
        </p:nvSpPr>
        <p:spPr>
          <a:xfrm>
            <a:off x="7019290" y="3429000"/>
            <a:ext cx="3971290" cy="1419860"/>
          </a:xfrm>
          <a:prstGeom prst="rect">
            <a:avLst/>
          </a:prstGeom>
          <a:noFill/>
        </p:spPr>
        <p:txBody>
          <a:bodyPr wrap="square" rtlCol="0">
            <a:spAutoFit/>
          </a:bodyPr>
          <a:p>
            <a:pPr>
              <a:lnSpc>
                <a:spcPct val="120000"/>
              </a:lnSpc>
            </a:pPr>
            <a:r>
              <a:rPr lang="zh-CN" altLang="en-US"/>
              <a:t>探究了</a:t>
            </a:r>
            <a:r>
              <a:rPr lang="en-US" altLang="zh-CN"/>
              <a:t>TK1mRNA</a:t>
            </a:r>
            <a:r>
              <a:rPr lang="zh-CN" altLang="en-US"/>
              <a:t>对于整个</a:t>
            </a:r>
            <a:r>
              <a:rPr lang="en-US" altLang="zh-CN"/>
              <a:t>Dz-EDR</a:t>
            </a:r>
            <a:r>
              <a:rPr lang="zh-CN" altLang="en-US"/>
              <a:t>系统正常运行的影响，通过荧光信号的结果也表明了</a:t>
            </a:r>
            <a:r>
              <a:rPr lang="en-US" altLang="zh-CN"/>
              <a:t>TK1mRNA</a:t>
            </a:r>
            <a:r>
              <a:rPr lang="zh-CN" altLang="en-US"/>
              <a:t>对于系统的不可或缺。</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20605" y="26670"/>
            <a:ext cx="2388235" cy="74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flipV="1">
            <a:off x="8890" y="623760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5" name="图片 14" descr="上"/>
          <p:cNvPicPr>
            <a:picLocks noChangeAspect="1"/>
          </p:cNvPicPr>
          <p:nvPr userDrawn="1"/>
        </p:nvPicPr>
        <p:blipFill>
          <a:blip r:embed="rId2">
            <a:alphaModFix amt="6000"/>
          </a:blip>
          <a:stretch>
            <a:fillRect/>
          </a:stretch>
        </p:blipFill>
        <p:spPr>
          <a:xfrm>
            <a:off x="4269105" y="0"/>
            <a:ext cx="3769360" cy="1621790"/>
          </a:xfrm>
          <a:prstGeom prst="rect">
            <a:avLst/>
          </a:prstGeom>
        </p:spPr>
      </p:pic>
      <p:pic>
        <p:nvPicPr>
          <p:cNvPr id="16" name="图片 15" descr="下"/>
          <p:cNvPicPr>
            <a:picLocks noChangeAspect="1"/>
          </p:cNvPicPr>
          <p:nvPr userDrawn="1"/>
        </p:nvPicPr>
        <p:blipFill>
          <a:blip r:embed="rId3">
            <a:alphaModFix amt="6000"/>
          </a:blip>
          <a:stretch>
            <a:fillRect/>
          </a:stretch>
        </p:blipFill>
        <p:spPr>
          <a:xfrm>
            <a:off x="4269740" y="5137150"/>
            <a:ext cx="3769360" cy="1913255"/>
          </a:xfrm>
          <a:prstGeom prst="rect">
            <a:avLst/>
          </a:prstGeom>
        </p:spPr>
      </p:pic>
      <p:pic>
        <p:nvPicPr>
          <p:cNvPr id="11" name="图片 10"/>
          <p:cNvPicPr>
            <a:picLocks noChangeAspect="1"/>
          </p:cNvPicPr>
          <p:nvPr/>
        </p:nvPicPr>
        <p:blipFill>
          <a:blip r:embed="rId4">
            <a:clrChange>
              <a:clrFrom>
                <a:srgbClr val="F0F7F1">
                  <a:alpha val="100000"/>
                </a:srgbClr>
              </a:clrFrom>
              <a:clrTo>
                <a:srgbClr val="F0F7F1">
                  <a:alpha val="100000"/>
                  <a:alpha val="0"/>
                </a:srgbClr>
              </a:clrTo>
            </a:clrChange>
          </a:blip>
          <a:stretch>
            <a:fillRect/>
          </a:stretch>
        </p:blipFill>
        <p:spPr>
          <a:xfrm>
            <a:off x="5793740" y="792480"/>
            <a:ext cx="4585970" cy="5344795"/>
          </a:xfrm>
          <a:prstGeom prst="rect">
            <a:avLst/>
          </a:prstGeom>
        </p:spPr>
      </p:pic>
      <p:pic>
        <p:nvPicPr>
          <p:cNvPr id="21" name="图片 20"/>
          <p:cNvPicPr>
            <a:picLocks noChangeAspect="1"/>
          </p:cNvPicPr>
          <p:nvPr/>
        </p:nvPicPr>
        <p:blipFill>
          <a:blip r:embed="rId5">
            <a:clrChange>
              <a:clrFrom>
                <a:srgbClr val="F0F7F1">
                  <a:alpha val="100000"/>
                </a:srgbClr>
              </a:clrFrom>
              <a:clrTo>
                <a:srgbClr val="F0F7F1">
                  <a:alpha val="100000"/>
                  <a:alpha val="0"/>
                </a:srgbClr>
              </a:clrTo>
            </a:clrChange>
          </a:blip>
          <a:stretch>
            <a:fillRect/>
          </a:stretch>
        </p:blipFill>
        <p:spPr>
          <a:xfrm>
            <a:off x="0" y="1059180"/>
            <a:ext cx="5926455" cy="3520440"/>
          </a:xfrm>
          <a:prstGeom prst="rect">
            <a:avLst/>
          </a:prstGeom>
        </p:spPr>
      </p:pic>
      <p:sp>
        <p:nvSpPr>
          <p:cNvPr id="12" name="文本框 11"/>
          <p:cNvSpPr txBox="1"/>
          <p:nvPr/>
        </p:nvSpPr>
        <p:spPr>
          <a:xfrm>
            <a:off x="251460" y="4809490"/>
            <a:ext cx="5437505" cy="1198880"/>
          </a:xfrm>
          <a:prstGeom prst="rect">
            <a:avLst/>
          </a:prstGeom>
          <a:noFill/>
        </p:spPr>
        <p:txBody>
          <a:bodyPr wrap="square" rtlCol="0">
            <a:spAutoFit/>
          </a:bodyPr>
          <a:p>
            <a:r>
              <a:rPr lang="zh-CN" altLang="en-US">
                <a:sym typeface="+mn-ea"/>
              </a:rPr>
              <a:t>图</a:t>
            </a:r>
            <a:r>
              <a:rPr lang="en-US" altLang="zh-CN">
                <a:sym typeface="+mn-ea"/>
              </a:rPr>
              <a:t>A</a:t>
            </a:r>
            <a:r>
              <a:rPr lang="zh-CN" altLang="en-US">
                <a:sym typeface="+mn-ea"/>
              </a:rPr>
              <a:t>不同系统的反应图表明DzEDR系统的功能完整性对于监测活细胞中miR-21的表达至关重要</a:t>
            </a:r>
            <a:endParaRPr lang="zh-CN" altLang="en-US"/>
          </a:p>
          <a:p>
            <a:r>
              <a:rPr lang="zh-CN" altLang="en-US"/>
              <a:t>图</a:t>
            </a:r>
            <a:r>
              <a:rPr lang="en-US" altLang="zh-CN"/>
              <a:t>B</a:t>
            </a:r>
            <a:r>
              <a:rPr lang="zh-CN" altLang="en-US">
                <a:sym typeface="+mn-ea"/>
              </a:rPr>
              <a:t>相应的细胞内成像结果</a:t>
            </a:r>
            <a:r>
              <a:rPr lang="zh-CN" altLang="en-US"/>
              <a:t>探究将</a:t>
            </a:r>
            <a:r>
              <a:rPr lang="en-US" altLang="zh-CN"/>
              <a:t>Dz-EDR</a:t>
            </a:r>
            <a:r>
              <a:rPr lang="zh-CN" altLang="en-US"/>
              <a:t>系统递送到细胞中</a:t>
            </a:r>
            <a:r>
              <a:rPr lang="zh-CN" altLang="en-US"/>
              <a:t>实现细胞内成像的可行性</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98500" y="-582990"/>
            <a:ext cx="13589000" cy="8023980"/>
            <a:chOff x="-863600" y="-584200"/>
            <a:chExt cx="13335000" cy="7874000"/>
          </a:xfrm>
          <a:solidFill>
            <a:srgbClr val="E6E6E6"/>
          </a:solidFill>
        </p:grpSpPr>
        <p:grpSp>
          <p:nvGrpSpPr>
            <p:cNvPr id="4" name="组合 3"/>
            <p:cNvGrpSpPr/>
            <p:nvPr/>
          </p:nvGrpSpPr>
          <p:grpSpPr>
            <a:xfrm>
              <a:off x="-863600" y="-584200"/>
              <a:ext cx="165100" cy="7874000"/>
              <a:chOff x="-863600" y="-584200"/>
              <a:chExt cx="165100" cy="7874000"/>
            </a:xfrm>
            <a:grpFill/>
          </p:grpSpPr>
          <p:sp>
            <p:nvSpPr>
              <p:cNvPr id="2" name="椭圆 1"/>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2306300" y="-584200"/>
              <a:ext cx="165100" cy="7874000"/>
              <a:chOff x="-863600" y="-584200"/>
              <a:chExt cx="165100" cy="7874000"/>
            </a:xfrm>
            <a:grpFill/>
          </p:grpSpPr>
          <p:sp>
            <p:nvSpPr>
              <p:cNvPr id="6" name="椭圆 5"/>
              <p:cNvSpPr/>
              <p:nvPr/>
            </p:nvSpPr>
            <p:spPr>
              <a:xfrm>
                <a:off x="-863600" y="-5842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3600" y="7124700"/>
                <a:ext cx="165100" cy="1651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p:cNvSpPr txBox="1"/>
          <p:nvPr/>
        </p:nvSpPr>
        <p:spPr>
          <a:xfrm>
            <a:off x="7616873" y="399495"/>
            <a:ext cx="3373682"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pic>
        <p:nvPicPr>
          <p:cNvPr id="14" name="图片 10"/>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8580" y="6237605"/>
            <a:ext cx="1692275" cy="5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flipV="1">
            <a:off x="0" y="744855"/>
            <a:ext cx="12183110" cy="24130"/>
          </a:xfrm>
          <a:prstGeom prst="line">
            <a:avLst/>
          </a:prstGeom>
          <a:solidFill>
            <a:srgbClr val="F9F9F9"/>
          </a:solidFill>
          <a:ln w="38100" cap="sq">
            <a:solidFill>
              <a:srgbClr val="3C6198">
                <a:alpha val="75000"/>
              </a:srgbClr>
            </a:solidFill>
            <a:headEnd type="none" w="med" len="sm"/>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clrChange>
              <a:clrFrom>
                <a:srgbClr val="F0F7F1">
                  <a:alpha val="100000"/>
                </a:srgbClr>
              </a:clrFrom>
              <a:clrTo>
                <a:srgbClr val="F0F7F1">
                  <a:alpha val="100000"/>
                  <a:alpha val="0"/>
                </a:srgbClr>
              </a:clrTo>
            </a:clrChange>
          </a:blip>
          <a:stretch>
            <a:fillRect/>
          </a:stretch>
        </p:blipFill>
        <p:spPr>
          <a:xfrm>
            <a:off x="6211570" y="967740"/>
            <a:ext cx="5344795" cy="4507865"/>
          </a:xfrm>
          <a:prstGeom prst="rect">
            <a:avLst/>
          </a:prstGeom>
        </p:spPr>
      </p:pic>
      <p:pic>
        <p:nvPicPr>
          <p:cNvPr id="19" name="图片 18"/>
          <p:cNvPicPr>
            <a:picLocks noChangeAspect="1"/>
          </p:cNvPicPr>
          <p:nvPr/>
        </p:nvPicPr>
        <p:blipFill>
          <a:blip r:embed="rId3">
            <a:clrChange>
              <a:clrFrom>
                <a:srgbClr val="F0F7F1">
                  <a:alpha val="100000"/>
                </a:srgbClr>
              </a:clrFrom>
              <a:clrTo>
                <a:srgbClr val="F0F7F1">
                  <a:alpha val="100000"/>
                  <a:alpha val="0"/>
                </a:srgbClr>
              </a:clrTo>
            </a:clrChange>
          </a:blip>
          <a:stretch>
            <a:fillRect/>
          </a:stretch>
        </p:blipFill>
        <p:spPr>
          <a:xfrm>
            <a:off x="0" y="744855"/>
            <a:ext cx="5150485" cy="4637405"/>
          </a:xfrm>
          <a:prstGeom prst="rect">
            <a:avLst/>
          </a:prstGeom>
        </p:spPr>
      </p:pic>
      <p:sp>
        <p:nvSpPr>
          <p:cNvPr id="11" name="文本框 10"/>
          <p:cNvSpPr txBox="1"/>
          <p:nvPr/>
        </p:nvSpPr>
        <p:spPr>
          <a:xfrm>
            <a:off x="228600" y="5454015"/>
            <a:ext cx="4975860" cy="1309370"/>
          </a:xfrm>
          <a:prstGeom prst="rect">
            <a:avLst/>
          </a:prstGeom>
          <a:noFill/>
        </p:spPr>
        <p:txBody>
          <a:bodyPr wrap="square" rtlCol="0">
            <a:spAutoFit/>
          </a:bodyPr>
          <a:p>
            <a:pPr>
              <a:lnSpc>
                <a:spcPct val="110000"/>
              </a:lnSpc>
            </a:pPr>
            <a:r>
              <a:rPr lang="zh-CN" altLang="en-US"/>
              <a:t>探究系统的特异性响应，只有在</a:t>
            </a:r>
            <a:r>
              <a:rPr lang="en-US" altLang="zh-CN"/>
              <a:t>TK1mRNA</a:t>
            </a:r>
            <a:r>
              <a:rPr lang="zh-CN" altLang="en-US"/>
              <a:t>存在下</a:t>
            </a:r>
            <a:r>
              <a:rPr lang="en-US" altLang="zh-CN"/>
              <a:t>DNA</a:t>
            </a:r>
            <a:r>
              <a:rPr lang="zh-CN" altLang="en-US"/>
              <a:t>酶才可以被激活从而进行后续反应，证明了系统可以减少信号泄露实现高效的特定位点的</a:t>
            </a:r>
            <a:r>
              <a:rPr lang="zh-CN" altLang="en-US"/>
              <a:t>电路激活。</a:t>
            </a:r>
            <a:endParaRPr lang="zh-CN" altLang="en-US"/>
          </a:p>
        </p:txBody>
      </p:sp>
      <p:sp>
        <p:nvSpPr>
          <p:cNvPr id="12" name="文本框 11"/>
          <p:cNvSpPr txBox="1"/>
          <p:nvPr/>
        </p:nvSpPr>
        <p:spPr>
          <a:xfrm>
            <a:off x="6544310" y="5669280"/>
            <a:ext cx="4906645" cy="368300"/>
          </a:xfrm>
          <a:prstGeom prst="rect">
            <a:avLst/>
          </a:prstGeom>
          <a:noFill/>
        </p:spPr>
        <p:txBody>
          <a:bodyPr wrap="square" rtlCol="0">
            <a:spAutoFit/>
          </a:bodyPr>
          <a:p>
            <a:r>
              <a:rPr lang="zh-CN" altLang="en-US">
                <a:sym typeface="+mn-ea"/>
              </a:rPr>
              <a:t>探究Dz—EDR系统区分不同细胞类型的能力</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1162.4992125984252,&quot;width&quot;:3742.5007874015746}"/>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ISCONTENTSTITLE" val="0"/>
  <p:tag name="KSO_WM_UNIT_COLOR_SCHEME_SHAPE_ID" val="36"/>
  <p:tag name="KSO_WM_UNIT_COLOR_SCHEME_PARENT_PAGE" val="0_4"/>
  <p:tag name="KSO_WM_UNIT_SUBTYPE" val="a"/>
  <p:tag name="KSO_WM_UNIT_PRESET_TEXT" val="单击此处添加文本，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421_4*l_h_f*1_1_1"/>
  <p:tag name="KSO_WM_TEMPLATE_CATEGORY" val="custom"/>
  <p:tag name="KSO_WM_TEMPLATE_INDEX" val="20204421"/>
  <p:tag name="KSO_WM_UNIT_LAYERLEVEL" val="1_1_1"/>
  <p:tag name="KSO_WM_TAG_VERSION" val="1.0"/>
  <p:tag name="KSO_WM_BEAUTIFY_FLAG" val=""/>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66.xml><?xml version="1.0" encoding="utf-8"?>
<p:tagLst xmlns:p="http://schemas.openxmlformats.org/presentationml/2006/main">
  <p:tag name="KSO_WM_UNIT_COLOR_SCHEME_SHAPE_ID" val="49"/>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4421_4*l_h_i*1_1_1"/>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67.xml><?xml version="1.0" encoding="utf-8"?>
<p:tagLst xmlns:p="http://schemas.openxmlformats.org/presentationml/2006/main">
  <p:tag name="KSO_WM_UNIT_COLOR_SCHEME_SHAPE_ID" val="50"/>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4421_4*l_h_i*1_1_2"/>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68.xml><?xml version="1.0" encoding="utf-8"?>
<p:tagLst xmlns:p="http://schemas.openxmlformats.org/presentationml/2006/main">
  <p:tag name="KSO_WM_UNIT_COLOR_SCHEME_SHAPE_ID" val="5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421_4*l_h_i*1_1_1"/>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229,&quot;left&quot;:322.2,&quot;top&quot;:152.52496062992125,&quot;width&quot;:368.37496062992125}"/>
</p:tagLst>
</file>

<file path=ppt/tags/tag69.xml><?xml version="1.0" encoding="utf-8"?>
<p:tagLst xmlns:p="http://schemas.openxmlformats.org/presentationml/2006/main">
  <p:tag name="KSO_WM_UNIT_ISCONTENTSTITLE" val="0"/>
  <p:tag name="KSO_WM_UNIT_COLOR_SCHEME_SHAPE_ID" val="45"/>
  <p:tag name="KSO_WM_UNIT_COLOR_SCHEME_PARENT_PAGE" val="0_4"/>
  <p:tag name="KSO_WM_UNIT_SUBTYPE" val="a"/>
  <p:tag name="KSO_WM_UNIT_PRESET_TEXT" val="单击此处添加文本，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421_4*l_h_f*1_2_1"/>
  <p:tag name="KSO_WM_TEMPLATE_CATEGORY" val="custom"/>
  <p:tag name="KSO_WM_TEMPLATE_INDEX" val="20204421"/>
  <p:tag name="KSO_WM_UNIT_LAYERLEVEL" val="1_1_1"/>
  <p:tag name="KSO_WM_TAG_VERSION" val="1.0"/>
  <p:tag name="KSO_WM_BEAUTIFY_FLAG" val=""/>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COLOR_SCHEME_SHAPE_ID" val="39"/>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4421_4*l_h_i*1_2_1"/>
  <p:tag name="KSO_WM_TEMPLATE_CATEGORY" val="custom"/>
  <p:tag name="KSO_WM_TEMPLATE_INDEX" val="20204421"/>
  <p:tag name="KSO_WM_UNIT_LAYERLEVEL" val="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1.xml><?xml version="1.0" encoding="utf-8"?>
<p:tagLst xmlns:p="http://schemas.openxmlformats.org/presentationml/2006/main">
  <p:tag name="KSO_WM_UNIT_COLOR_SCHEME_SHAPE_ID" val="40"/>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4421_4*l_h_i*1_2_2"/>
  <p:tag name="KSO_WM_TEMPLATE_CATEGORY" val="custom"/>
  <p:tag name="KSO_WM_TEMPLATE_INDEX" val="20204421"/>
  <p:tag name="KSO_WM_UNIT_LAYERLEVEL" val="1_1_1"/>
  <p:tag name="KSO_WM_TAG_VERSION" val="1.0"/>
  <p:tag name="KSO_WM_BEAUTIFY_FLAG" val=""/>
  <p:tag name="KSO_WM_UNIT_FILL_FORE_SCHEMECOLOR_INDEX" val="6"/>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2.xml><?xml version="1.0" encoding="utf-8"?>
<p:tagLst xmlns:p="http://schemas.openxmlformats.org/presentationml/2006/main">
  <p:tag name="KSO_WM_UNIT_COLOR_SCHEME_SHAPE_ID" val="4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421_4*l_h_i*1_2_1"/>
  <p:tag name="KSO_WM_TEMPLATE_CATEGORY" val="custom"/>
  <p:tag name="KSO_WM_TEMPLATE_INDEX" val="20204421"/>
  <p:tag name="KSO_WM_UNIT_LAYERLEVEL" val="1_1_1"/>
  <p:tag name="KSO_WM_TAG_VERSION" val="1.0"/>
  <p:tag name="KSO_WM_BEAUTIFY_FLAG" val=""/>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229,&quot;left&quot;:322.2,&quot;top&quot;:152.52496062992125,&quot;width&quot;:368.37496062992125}"/>
</p:tagLst>
</file>

<file path=ppt/tags/tag73.xml><?xml version="1.0" encoding="utf-8"?>
<p:tagLst xmlns:p="http://schemas.openxmlformats.org/presentationml/2006/main">
  <p:tag name="KSO_WM_UNIT_ISCONTENTSTITLE" val="0"/>
  <p:tag name="KSO_WM_UNIT_COLOR_SCHEME_SHAPE_ID" val="48"/>
  <p:tag name="KSO_WM_UNIT_COLOR_SCHEME_PARENT_PAGE" val="0_4"/>
  <p:tag name="KSO_WM_UNIT_SUBTYPE" val="a"/>
  <p:tag name="KSO_WM_UNIT_PRESET_TEXT" val="单击此处添加文本，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4421_4*l_h_f*1_3_1"/>
  <p:tag name="KSO_WM_TEMPLATE_CATEGORY" val="custom"/>
  <p:tag name="KSO_WM_TEMPLATE_INDEX" val="20204421"/>
  <p:tag name="KSO_WM_UNIT_LAYERLEVEL" val="1_1_1"/>
  <p:tag name="KSO_WM_TAG_VERSION" val="1.0"/>
  <p:tag name="KSO_WM_BEAUTIFY_FLAG" val=""/>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4.xml><?xml version="1.0" encoding="utf-8"?>
<p:tagLst xmlns:p="http://schemas.openxmlformats.org/presentationml/2006/main">
  <p:tag name="KSO_WM_UNIT_COLOR_SCHEME_SHAPE_ID" val="29"/>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4421_4*l_h_i*1_3_1"/>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5.xml><?xml version="1.0" encoding="utf-8"?>
<p:tagLst xmlns:p="http://schemas.openxmlformats.org/presentationml/2006/main">
  <p:tag name="KSO_WM_UNIT_COLOR_SCHEME_SHAPE_ID" val="30"/>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4421_4*l_h_i*1_3_2"/>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 name="KSO_WM_UNIT_USESOURCEFORMAT_APPLY" val="1"/>
  <p:tag name="KSO_WM_DIAGRAM_VIRTUALLY_FRAME" val="{&quot;height&quot;:229,&quot;left&quot;:322.2,&quot;top&quot;:152.52496062992125,&quot;width&quot;:368.37496062992125}"/>
</p:tagLst>
</file>

<file path=ppt/tags/tag76.xml><?xml version="1.0" encoding="utf-8"?>
<p:tagLst xmlns:p="http://schemas.openxmlformats.org/presentationml/2006/main">
  <p:tag name="KSO_WM_UNIT_COLOR_SCHEME_SHAPE_ID" val="32"/>
  <p:tag name="KSO_WM_UNIT_COLOR_SCHEME_PARENT_PAGE" val="0_4"/>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421_4*l_h_i*1_3_1"/>
  <p:tag name="KSO_WM_TEMPLATE_CATEGORY" val="custom"/>
  <p:tag name="KSO_WM_TEMPLATE_INDEX" val="20204421"/>
  <p:tag name="KSO_WM_UNIT_LAYERLEVEL" val="1_1_1"/>
  <p:tag name="KSO_WM_TAG_VERSION" val="1.0"/>
  <p:tag name="KSO_WM_BEAUTIFY_FLAG" val=""/>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229,&quot;left&quot;:322.2,&quot;top&quot;:152.52496062992125,&quot;width&quot;:368.37496062992125}"/>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4421_4*i*1"/>
  <p:tag name="KSO_WM_TEMPLATE_CATEGORY" val="custom"/>
  <p:tag name="KSO_WM_TEMPLATE_INDEX" val="20204421"/>
  <p:tag name="KSO_WM_UNIT_LAYERLEVEL" val="1"/>
  <p:tag name="KSO_WM_TAG_VERSION" val="1.0"/>
  <p:tag name="KSO_WM_BEAUTIFY_FLAG" val="#wm#"/>
  <p:tag name="KSO_WM_UNIT_USESOURCEFORMAT_APPLY" val="1"/>
</p:tagLst>
</file>

<file path=ppt/tags/tag78.xml><?xml version="1.0" encoding="utf-8"?>
<p:tagLst xmlns:p="http://schemas.openxmlformats.org/presentationml/2006/main">
  <p:tag name="KSO_WM_UNIT_ISCONTENTSTITLE" val="0"/>
  <p:tag name="KSO_WM_UNIT_ISNUMDGMTITLE" val="0"/>
  <p:tag name="KSO_WM_UNIT_PRESET_TEXT" val="CONTENTS"/>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4421_4*b*1"/>
  <p:tag name="KSO_WM_TEMPLATE_CATEGORY" val="custom"/>
  <p:tag name="KSO_WM_TEMPLATE_INDEX" val="20204421"/>
  <p:tag name="KSO_WM_UNIT_LAYERLEVEL" val="1"/>
  <p:tag name="KSO_WM_TAG_VERSION" val="1.0"/>
  <p:tag name="KSO_WM_BEAUTIFY_FLAG" val=""/>
  <p:tag name="KSO_WM_UNIT_TEXT_FILL_FORE_SCHEMECOLOR_INDEX" val="1"/>
  <p:tag name="KSO_WM_UNIT_TEXT_FILL_TYPE" val="1"/>
  <p:tag name="KSO_WM_UNIT_USESOURCEFORMAT_APPLY" val="1"/>
</p:tagLst>
</file>

<file path=ppt/tags/tag79.xml><?xml version="1.0" encoding="utf-8"?>
<p:tagLst xmlns:p="http://schemas.openxmlformats.org/presentationml/2006/main">
  <p:tag name="KSO_WM_UNIT_ISCONTENTSTITLE" val="1"/>
  <p:tag name="KSO_WM_UNIT_ISNUMDGMTITLE" val="0"/>
  <p:tag name="KSO_WM_UNIT_PRESET_TEXT" val="目 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421_4*a*1"/>
  <p:tag name="KSO_WM_TEMPLATE_CATEGORY" val="custom"/>
  <p:tag name="KSO_WM_TEMPLATE_INDEX" val="20204421"/>
  <p:tag name="KSO_WM_UNIT_LAYERLEVEL" val="1"/>
  <p:tag name="KSO_WM_TAG_VERSION" val="1.0"/>
  <p:tag name="KSO_WM_BEAUTIFY_FLAG" val=""/>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PLACING_PICTURE_USER_VIEWPORT" val="{&quot;height&quot;:1162.4992125984252,&quot;width&quot;:3742.5007874015746}"/>
</p:tagLst>
</file>

<file path=ppt/tags/tag81.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4421_40*a*1"/>
  <p:tag name="KSO_WM_TEMPLATE_CATEGORY" val="custom"/>
  <p:tag name="KSO_WM_TEMPLATE_INDEX" val="20204421"/>
  <p:tag name="KSO_WM_UNIT_LAYERLEVEL" val="1"/>
  <p:tag name="KSO_WM_TAG_VERSION" val="1.0"/>
  <p:tag name="KSO_WM_BEAUTIFY_FLAG" val="#wm#"/>
  <p:tag name="KSO_WM_UNIT_PRESET_TEXT" val="谢谢聆听"/>
</p:tagLst>
</file>

<file path=ppt/tags/tag82.xml><?xml version="1.0" encoding="utf-8"?>
<p:tagLst xmlns:p="http://schemas.openxmlformats.org/presentationml/2006/main">
  <p:tag name="commondata" val="eyJoZGlkIjoiMTVlOWZhYWMzMjdmMzUzYzBhZmZmYTliNzYxMGU5NGM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1602</Words>
  <Application>WPS 演示</Application>
  <PresentationFormat>宽屏</PresentationFormat>
  <Paragraphs>107</Paragraphs>
  <Slides>12</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宋体</vt:lpstr>
      <vt:lpstr>Wingdings</vt:lpstr>
      <vt:lpstr>Wingdings</vt:lpstr>
      <vt:lpstr>Calibri</vt:lpstr>
      <vt:lpstr>微软雅黑</vt:lpstr>
      <vt:lpstr>汉仪旗黑-85S</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Йя</cp:lastModifiedBy>
  <cp:revision>170</cp:revision>
  <dcterms:created xsi:type="dcterms:W3CDTF">2019-06-19T02:08:00Z</dcterms:created>
  <dcterms:modified xsi:type="dcterms:W3CDTF">2024-04-26T02:02:49Z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1B62FDE2624745FAAAFC6222CEE35995_12</vt:lpwstr>
  </property>
</Properties>
</file>